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73" r:id="rId3"/>
    <p:sldId id="258" r:id="rId4"/>
    <p:sldId id="275" r:id="rId5"/>
    <p:sldId id="270" r:id="rId6"/>
    <p:sldId id="272" r:id="rId7"/>
    <p:sldId id="259" r:id="rId8"/>
    <p:sldId id="271" r:id="rId9"/>
    <p:sldId id="260" r:id="rId10"/>
    <p:sldId id="274" r:id="rId11"/>
  </p:sldIdLst>
  <p:sldSz cx="12192000" cy="6858000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57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Book3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nhill\AppData\Local\Microsoft\Windows\INetCache\Content.Outlook\G1QMTSUX\SWPPP%20Facility%20List%20Questionaire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Book3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Book3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Book3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nhill\AppData\Local\Microsoft\Windows\INetCache\Content.Outlook\G1QMTSUX\SWPPP%20Facility%20List%20Questionaire.xlsx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1"/>
    </mc:Choice>
    <mc:Fallback>
      <c:style val="1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5 Year Capital Spending</a:t>
            </a:r>
          </a:p>
        </c:rich>
      </c:tx>
      <c:layout>
        <c:manualLayout>
          <c:xMode val="edge"/>
          <c:yMode val="edge"/>
          <c:x val="0.21912489063867019"/>
          <c:y val="2.0277341879975701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spPr>
            <a:ln w="28575" cap="rnd">
              <a:solidFill>
                <a:schemeClr val="dk1">
                  <a:tint val="88500"/>
                </a:schemeClr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-0.11720144356955381"/>
                  <c:y val="-0.14819357357282253"/>
                </c:manualLayout>
              </c:layout>
              <c:tx>
                <c:rich>
                  <a:bodyPr/>
                  <a:lstStyle/>
                  <a:p>
                    <a:fld id="{17D2D0BB-7A96-4BDF-BE00-13D8C22F5D21}" type="VALUE">
                      <a:rPr lang="en-US">
                        <a:solidFill>
                          <a:schemeClr val="bg1"/>
                        </a:solidFill>
                      </a:rPr>
                      <a:pPr/>
                      <a:t>[VALUE]</a:t>
                    </a:fld>
                    <a:endParaRPr lang="en-US"/>
                  </a:p>
                </c:rich>
              </c:tx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4-396A-46AC-9CE7-4575DB68DFE9}"/>
                </c:ext>
              </c:extLst>
            </c:dLbl>
            <c:dLbl>
              <c:idx val="1"/>
              <c:layout>
                <c:manualLayout>
                  <c:x val="-0.22275699912510935"/>
                  <c:y val="-0.19888692827276172"/>
                </c:manualLayout>
              </c:layout>
              <c:tx>
                <c:rich>
                  <a:bodyPr/>
                  <a:lstStyle/>
                  <a:p>
                    <a:fld id="{F2A315E9-2B3D-4C57-8502-DC29B11E81F6}" type="VALUE">
                      <a:rPr lang="en-US">
                        <a:solidFill>
                          <a:schemeClr val="bg1"/>
                        </a:solidFill>
                      </a:rPr>
                      <a:pPr/>
                      <a:t>[VALUE]</a:t>
                    </a:fld>
                    <a:endParaRPr lang="en-US"/>
                  </a:p>
                </c:rich>
              </c:tx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396A-46AC-9CE7-4575DB68DFE9}"/>
                </c:ext>
              </c:extLst>
            </c:dLbl>
            <c:dLbl>
              <c:idx val="2"/>
              <c:layout>
                <c:manualLayout>
                  <c:x val="-0.20053477690288715"/>
                  <c:y val="-0.19550737129276574"/>
                </c:manualLayout>
              </c:layout>
              <c:tx>
                <c:rich>
                  <a:bodyPr/>
                  <a:lstStyle/>
                  <a:p>
                    <a:fld id="{C4F2651C-E600-4466-91BB-DFB8218EE4C2}" type="VALUE">
                      <a:rPr lang="en-US">
                        <a:solidFill>
                          <a:schemeClr val="bg1"/>
                        </a:solidFill>
                      </a:rPr>
                      <a:pPr/>
                      <a:t>[VALUE]</a:t>
                    </a:fld>
                    <a:endParaRPr lang="en-US"/>
                  </a:p>
                </c:rich>
              </c:tx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396A-46AC-9CE7-4575DB68DFE9}"/>
                </c:ext>
              </c:extLst>
            </c:dLbl>
            <c:dLbl>
              <c:idx val="3"/>
              <c:layout>
                <c:manualLayout>
                  <c:x val="-0.30609033245844269"/>
                  <c:y val="-1.3011294372984422E-2"/>
                </c:manualLayout>
              </c:layout>
              <c:tx>
                <c:rich>
                  <a:bodyPr/>
                  <a:lstStyle/>
                  <a:p>
                    <a:fld id="{73C8ECF2-9B7F-4A35-80D8-8AD01791B53B}" type="VALUE">
                      <a:rPr lang="en-US">
                        <a:solidFill>
                          <a:schemeClr val="bg1"/>
                        </a:solidFill>
                      </a:rPr>
                      <a:pPr/>
                      <a:t>[VALUE]</a:t>
                    </a:fld>
                    <a:endParaRPr lang="en-US"/>
                  </a:p>
                </c:rich>
              </c:tx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0-396A-46AC-9CE7-4575DB68DFE9}"/>
                </c:ext>
              </c:extLst>
            </c:dLbl>
            <c:dLbl>
              <c:idx val="4"/>
              <c:layout>
                <c:manualLayout>
                  <c:x val="-0.17825918635170615"/>
                  <c:y val="1.0645604486987242E-2"/>
                </c:manualLayout>
              </c:layout>
              <c:tx>
                <c:rich>
                  <a:bodyPr/>
                  <a:lstStyle/>
                  <a:p>
                    <a:fld id="{C0EEB849-1BBA-4B90-87D5-72862BA3C97A}" type="VALUE">
                      <a:rPr lang="en-US">
                        <a:solidFill>
                          <a:schemeClr val="bg1"/>
                        </a:solidFill>
                      </a:rPr>
                      <a:pPr/>
                      <a:t>[VALUE]</a:t>
                    </a:fld>
                    <a:endParaRPr lang="en-US"/>
                  </a:p>
                </c:rich>
              </c:tx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2-396A-46AC-9CE7-4575DB68DFE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Sheet1!$M$5:$Q$5</c:f>
              <c:numCache>
                <c:formatCode>General</c:formatCode>
                <c:ptCount val="5"/>
                <c:pt idx="0">
                  <c:v>2022</c:v>
                </c:pt>
                <c:pt idx="1">
                  <c:v>2023</c:v>
                </c:pt>
                <c:pt idx="2">
                  <c:v>2024</c:v>
                </c:pt>
                <c:pt idx="3">
                  <c:v>2025</c:v>
                </c:pt>
                <c:pt idx="4">
                  <c:v>2026</c:v>
                </c:pt>
              </c:numCache>
            </c:numRef>
          </c:cat>
          <c:val>
            <c:numRef>
              <c:f>Sheet1!$M$30:$Q$30</c:f>
              <c:numCache>
                <c:formatCode>_("$"* #,##0.00_);_("$"* \(#,##0.00\);_("$"* "-"??_);_(@_)</c:formatCode>
                <c:ptCount val="5"/>
                <c:pt idx="0">
                  <c:v>1141681.56</c:v>
                </c:pt>
                <c:pt idx="1">
                  <c:v>2274372.9699999997</c:v>
                </c:pt>
                <c:pt idx="2">
                  <c:v>4300664.290000001</c:v>
                </c:pt>
                <c:pt idx="3">
                  <c:v>8427732.6600000001</c:v>
                </c:pt>
                <c:pt idx="4">
                  <c:v>1730318.85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9D65-48AB-B5DF-D3C56BE613F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513381759"/>
        <c:axId val="1513385503"/>
      </c:lineChart>
      <c:catAx>
        <c:axId val="1513381759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513385503"/>
        <c:crosses val="autoZero"/>
        <c:auto val="1"/>
        <c:lblAlgn val="ctr"/>
        <c:lblOffset val="100"/>
        <c:noMultiLvlLbl val="0"/>
      </c:catAx>
      <c:valAx>
        <c:axId val="1513385503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_(&quot;$&quot;* #,##0.00_);_(&quot;$&quot;* \(#,##0.00\);_(&quot;$&quot;* &quot;-&quot;??_);_(@_)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513381759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128" b="1" i="0" u="none" strike="noStrike" kern="1200" spc="100" baseline="0">
                <a:solidFill>
                  <a:schemeClr val="lt1">
                    <a:lumMod val="95000"/>
                  </a:schemeClr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pPr>
            <a:r>
              <a:rPr lang="en-US" dirty="0"/>
              <a:t>Capital Request Per Town Building over 5 years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28" b="1" i="0" u="none" strike="noStrike" kern="1200" spc="100" baseline="0">
              <a:solidFill>
                <a:schemeClr val="lt1">
                  <a:lumMod val="95000"/>
                </a:schemeClr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spPr>
            <a:gradFill rotWithShape="1">
              <a:gsLst>
                <a:gs pos="0">
                  <a:schemeClr val="accent1">
                    <a:tint val="94000"/>
                    <a:satMod val="103000"/>
                    <a:lumMod val="102000"/>
                  </a:schemeClr>
                </a:gs>
                <a:gs pos="50000">
                  <a:schemeClr val="accent1">
                    <a:shade val="100000"/>
                    <a:satMod val="110000"/>
                    <a:lumMod val="100000"/>
                  </a:schemeClr>
                </a:gs>
                <a:gs pos="100000">
                  <a:schemeClr val="accent1">
                    <a:shade val="78000"/>
                    <a:satMod val="120000"/>
                    <a:lumMod val="99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lt1">
                        <a:lumMod val="8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lt1">
                          <a:lumMod val="95000"/>
                          <a:alpha val="54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Sheet1!$C$100:$C$123</c:f>
              <c:strCache>
                <c:ptCount val="24"/>
                <c:pt idx="0">
                  <c:v>01 - 1749 Court House</c:v>
                </c:pt>
                <c:pt idx="1">
                  <c:v>02-Animal Shelter</c:v>
                </c:pt>
                <c:pt idx="2">
                  <c:v>03-Cedarville Garage</c:v>
                </c:pt>
                <c:pt idx="3">
                  <c:v>04-Crematory</c:v>
                </c:pt>
                <c:pt idx="4">
                  <c:v>05-DPW Annex</c:v>
                </c:pt>
                <c:pt idx="5">
                  <c:v>06-DPW Highway Department Building</c:v>
                </c:pt>
                <c:pt idx="6">
                  <c:v>07-DPW Salt Shed</c:v>
                </c:pt>
                <c:pt idx="7">
                  <c:v>08-Fire Station #1 HQ</c:v>
                </c:pt>
                <c:pt idx="8">
                  <c:v>10-Fire Station #3</c:v>
                </c:pt>
                <c:pt idx="9">
                  <c:v>13-Fire Station #6</c:v>
                </c:pt>
                <c:pt idx="10">
                  <c:v>15-Fresh Pond Bath House</c:v>
                </c:pt>
                <c:pt idx="11">
                  <c:v>17-Hedges Pond Great Hall</c:v>
                </c:pt>
                <c:pt idx="12">
                  <c:v>19-Main Library</c:v>
                </c:pt>
                <c:pt idx="13">
                  <c:v>20-Manomet Library Branch</c:v>
                </c:pt>
                <c:pt idx="14">
                  <c:v>21-Manomet Transfer Station</c:v>
                </c:pt>
                <c:pt idx="15">
                  <c:v>22-Manomet Youth Center</c:v>
                </c:pt>
                <c:pt idx="16">
                  <c:v>23-Memorial Hall</c:v>
                </c:pt>
                <c:pt idx="17">
                  <c:v>24-Morton Park Bathhouse</c:v>
                </c:pt>
                <c:pt idx="18">
                  <c:v>25-Nelson Park Restrooms/Concession</c:v>
                </c:pt>
                <c:pt idx="19">
                  <c:v>26-Plymouth Beach Restrooms</c:v>
                </c:pt>
                <c:pt idx="20">
                  <c:v>27-Police Station HQ</c:v>
                </c:pt>
                <c:pt idx="21">
                  <c:v>28-Senior Center/Council on Aging</c:v>
                </c:pt>
                <c:pt idx="22">
                  <c:v>31-Vine Hills Cemetery Office</c:v>
                </c:pt>
                <c:pt idx="23">
                  <c:v>32-Vistitor's Information Center</c:v>
                </c:pt>
              </c:strCache>
            </c:strRef>
          </c:cat>
          <c:val>
            <c:numRef>
              <c:f>Sheet1!$D$100:$D$123</c:f>
              <c:numCache>
                <c:formatCode>"$"#,##0.00_);[Red]\("$"#,##0.00\)</c:formatCode>
                <c:ptCount val="24"/>
                <c:pt idx="0">
                  <c:v>484609.78</c:v>
                </c:pt>
                <c:pt idx="1">
                  <c:v>274829.06</c:v>
                </c:pt>
                <c:pt idx="2">
                  <c:v>854420.93</c:v>
                </c:pt>
                <c:pt idx="3">
                  <c:v>172053.81</c:v>
                </c:pt>
                <c:pt idx="4">
                  <c:v>575838.49</c:v>
                </c:pt>
                <c:pt idx="5">
                  <c:v>950741.11</c:v>
                </c:pt>
                <c:pt idx="6">
                  <c:v>13495.08</c:v>
                </c:pt>
                <c:pt idx="7">
                  <c:v>1043695.16</c:v>
                </c:pt>
                <c:pt idx="8">
                  <c:v>855280.91</c:v>
                </c:pt>
                <c:pt idx="9">
                  <c:v>935478.03</c:v>
                </c:pt>
                <c:pt idx="10">
                  <c:v>122703.33</c:v>
                </c:pt>
                <c:pt idx="11">
                  <c:v>37226.959999999999</c:v>
                </c:pt>
                <c:pt idx="12">
                  <c:v>1317699.28</c:v>
                </c:pt>
                <c:pt idx="13">
                  <c:v>66394.63</c:v>
                </c:pt>
                <c:pt idx="14">
                  <c:v>29569.119999999999</c:v>
                </c:pt>
                <c:pt idx="15">
                  <c:v>91286.5</c:v>
                </c:pt>
                <c:pt idx="16">
                  <c:v>5109831.5999999996</c:v>
                </c:pt>
                <c:pt idx="17">
                  <c:v>127971.18</c:v>
                </c:pt>
                <c:pt idx="18">
                  <c:v>52944.53</c:v>
                </c:pt>
                <c:pt idx="19">
                  <c:v>24006.04</c:v>
                </c:pt>
                <c:pt idx="20">
                  <c:v>4398479.62</c:v>
                </c:pt>
                <c:pt idx="21">
                  <c:v>152122.49</c:v>
                </c:pt>
                <c:pt idx="22">
                  <c:v>147231.64000000001</c:v>
                </c:pt>
                <c:pt idx="23">
                  <c:v>36861.050000000003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1D5-4A40-89A9-EAD5D414CEA9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15"/>
        <c:overlap val="-20"/>
        <c:axId val="895478640"/>
        <c:axId val="895463248"/>
      </c:barChart>
      <c:catAx>
        <c:axId val="89547864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lt1">
                <a:lumMod val="95000"/>
                <a:alpha val="54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lt1">
                    <a:lumMod val="8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95463248"/>
        <c:crosses val="autoZero"/>
        <c:auto val="1"/>
        <c:lblAlgn val="ctr"/>
        <c:lblOffset val="100"/>
        <c:noMultiLvlLbl val="0"/>
      </c:catAx>
      <c:valAx>
        <c:axId val="895463248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lt1">
                  <a:lumMod val="95000"/>
                  <a:alpha val="10000"/>
                </a:schemeClr>
              </a:solidFill>
              <a:round/>
            </a:ln>
            <a:effectLst/>
          </c:spPr>
        </c:majorGridlines>
        <c:numFmt formatCode="&quot;$&quot;#,##0.00_);[Red]\(&quot;$&quot;#,##0.00\)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lt1">
                    <a:lumMod val="8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9547864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gradFill flip="none" rotWithShape="1">
      <a:gsLst>
        <a:gs pos="0">
          <a:schemeClr val="dk1">
            <a:lumMod val="65000"/>
            <a:lumOff val="35000"/>
          </a:schemeClr>
        </a:gs>
        <a:gs pos="100000">
          <a:schemeClr val="dk1">
            <a:lumMod val="85000"/>
            <a:lumOff val="15000"/>
          </a:schemeClr>
        </a:gs>
      </a:gsLst>
      <a:path path="circle">
        <a:fillToRect l="50000" t="50000" r="50000" b="50000"/>
      </a:path>
      <a:tileRect/>
    </a:gradFill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1"/>
    </mc:Choice>
    <mc:Fallback>
      <c:style val="1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spPr>
            <a:solidFill>
              <a:schemeClr val="dk1">
                <a:tint val="885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Sheet1!$D$6:$D$28</c:f>
              <c:strCache>
                <c:ptCount val="23"/>
                <c:pt idx="0">
                  <c:v>Bathroom Fixtures</c:v>
                </c:pt>
                <c:pt idx="1">
                  <c:v>Drinking Fountain</c:v>
                </c:pt>
                <c:pt idx="2">
                  <c:v>Elevator</c:v>
                </c:pt>
                <c:pt idx="3">
                  <c:v>Electrical</c:v>
                </c:pt>
                <c:pt idx="4">
                  <c:v>Exterior Door</c:v>
                </c:pt>
                <c:pt idx="5">
                  <c:v>Exterior Enclosure</c:v>
                </c:pt>
                <c:pt idx="6">
                  <c:v>Exterior Lighting</c:v>
                </c:pt>
                <c:pt idx="7">
                  <c:v>Exterior Walls</c:v>
                </c:pt>
                <c:pt idx="8">
                  <c:v>Fire Protection</c:v>
                </c:pt>
                <c:pt idx="9">
                  <c:v>Food Service</c:v>
                </c:pt>
                <c:pt idx="10">
                  <c:v>HVAC</c:v>
                </c:pt>
                <c:pt idx="11">
                  <c:v>Interior Ceiling</c:v>
                </c:pt>
                <c:pt idx="12">
                  <c:v>Interior Door</c:v>
                </c:pt>
                <c:pt idx="13">
                  <c:v>Interior Floor</c:v>
                </c:pt>
                <c:pt idx="14">
                  <c:v>Interior Lighting</c:v>
                </c:pt>
                <c:pt idx="15">
                  <c:v>Interior Wall</c:v>
                </c:pt>
                <c:pt idx="16">
                  <c:v>Laundry</c:v>
                </c:pt>
                <c:pt idx="17">
                  <c:v>Overhead Door</c:v>
                </c:pt>
                <c:pt idx="18">
                  <c:v>Parking Lots</c:v>
                </c:pt>
                <c:pt idx="19">
                  <c:v>Plumbing</c:v>
                </c:pt>
                <c:pt idx="20">
                  <c:v>Roofing </c:v>
                </c:pt>
                <c:pt idx="21">
                  <c:v>Signage</c:v>
                </c:pt>
                <c:pt idx="22">
                  <c:v>Site Work</c:v>
                </c:pt>
              </c:strCache>
            </c:strRef>
          </c:cat>
          <c:val>
            <c:numRef>
              <c:f>Sheet1!$F$6:$F$28</c:f>
              <c:numCache>
                <c:formatCode>0.00%</c:formatCode>
                <c:ptCount val="23"/>
                <c:pt idx="0">
                  <c:v>2.5101390491544286E-2</c:v>
                </c:pt>
                <c:pt idx="1">
                  <c:v>1.9223323917247777E-3</c:v>
                </c:pt>
                <c:pt idx="2">
                  <c:v>3.1113301023320054E-2</c:v>
                </c:pt>
                <c:pt idx="3">
                  <c:v>0.1868125804333062</c:v>
                </c:pt>
                <c:pt idx="4">
                  <c:v>4.398994703055297E-3</c:v>
                </c:pt>
                <c:pt idx="5">
                  <c:v>3.3507988575090125E-3</c:v>
                </c:pt>
                <c:pt idx="6">
                  <c:v>1.2121162174395335E-2</c:v>
                </c:pt>
                <c:pt idx="7">
                  <c:v>4.2195653766478346E-2</c:v>
                </c:pt>
                <c:pt idx="8">
                  <c:v>8.7131424418139661E-2</c:v>
                </c:pt>
                <c:pt idx="9">
                  <c:v>4.0621019828230714E-3</c:v>
                </c:pt>
                <c:pt idx="10">
                  <c:v>0.23052646349722355</c:v>
                </c:pt>
                <c:pt idx="11">
                  <c:v>2.1623865530248743E-2</c:v>
                </c:pt>
                <c:pt idx="12">
                  <c:v>3.0051121781322489E-2</c:v>
                </c:pt>
                <c:pt idx="13">
                  <c:v>4.6463530141480705E-2</c:v>
                </c:pt>
                <c:pt idx="14">
                  <c:v>6.2907130510806389E-2</c:v>
                </c:pt>
                <c:pt idx="15">
                  <c:v>3.559679023859099E-2</c:v>
                </c:pt>
                <c:pt idx="16">
                  <c:v>5.0284422311791454E-3</c:v>
                </c:pt>
                <c:pt idx="17">
                  <c:v>8.4941270403444662E-3</c:v>
                </c:pt>
                <c:pt idx="18">
                  <c:v>9.0613852938942918E-2</c:v>
                </c:pt>
                <c:pt idx="19">
                  <c:v>2.4704872949268264E-2</c:v>
                </c:pt>
                <c:pt idx="20">
                  <c:v>3.7455188382272207E-2</c:v>
                </c:pt>
                <c:pt idx="21">
                  <c:v>7.112230123966016E-3</c:v>
                </c:pt>
                <c:pt idx="22">
                  <c:v>1.2126443920580433E-3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940-4450-8AF2-68261473C356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82"/>
        <c:axId val="1524762815"/>
        <c:axId val="1524753663"/>
      </c:barChart>
      <c:catAx>
        <c:axId val="1524762815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524753663"/>
        <c:crosses val="autoZero"/>
        <c:auto val="1"/>
        <c:lblAlgn val="ctr"/>
        <c:lblOffset val="100"/>
        <c:noMultiLvlLbl val="0"/>
      </c:catAx>
      <c:valAx>
        <c:axId val="1524753663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524762815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1"/>
    </mc:Choice>
    <mc:Fallback>
      <c:style val="1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Memorial Hall 5 Year Capital</a:t>
            </a:r>
            <a:r>
              <a:rPr lang="en-US" baseline="0"/>
              <a:t> Planning</a:t>
            </a:r>
            <a:endParaRPr lang="en-US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spPr>
            <a:ln w="28575" cap="rnd">
              <a:solidFill>
                <a:schemeClr val="dk1">
                  <a:tint val="88500"/>
                </a:schemeClr>
              </a:solidFill>
              <a:round/>
            </a:ln>
            <a:effectLst/>
          </c:spPr>
          <c:marker>
            <c:symbol val="none"/>
          </c:marker>
          <c:cat>
            <c:numRef>
              <c:f>Sheet1!$M$5:$Q$5</c:f>
              <c:numCache>
                <c:formatCode>General</c:formatCode>
                <c:ptCount val="5"/>
                <c:pt idx="0">
                  <c:v>2022</c:v>
                </c:pt>
                <c:pt idx="1">
                  <c:v>2023</c:v>
                </c:pt>
                <c:pt idx="2">
                  <c:v>2024</c:v>
                </c:pt>
                <c:pt idx="3">
                  <c:v>2025</c:v>
                </c:pt>
                <c:pt idx="4">
                  <c:v>2026</c:v>
                </c:pt>
              </c:numCache>
            </c:numRef>
          </c:cat>
          <c:val>
            <c:numRef>
              <c:f>Sheet1!$M$22:$Q$22</c:f>
              <c:numCache>
                <c:formatCode>_("$"* #,##0.00_);_("$"* \(#,##0.00\);_("$"* "-"??_);_(@_)</c:formatCode>
                <c:ptCount val="5"/>
                <c:pt idx="0">
                  <c:v>215812.06</c:v>
                </c:pt>
                <c:pt idx="1">
                  <c:v>662889.80000000005</c:v>
                </c:pt>
                <c:pt idx="2">
                  <c:v>133191.39000000001</c:v>
                </c:pt>
                <c:pt idx="3">
                  <c:v>3537456.2800000003</c:v>
                </c:pt>
                <c:pt idx="4">
                  <c:v>560482.07000000007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3AA0-4249-B22F-C7C90828117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200119599"/>
        <c:axId val="200140815"/>
      </c:lineChart>
      <c:catAx>
        <c:axId val="200119599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00140815"/>
        <c:crosses val="autoZero"/>
        <c:auto val="1"/>
        <c:lblAlgn val="ctr"/>
        <c:lblOffset val="100"/>
        <c:noMultiLvlLbl val="0"/>
      </c:catAx>
      <c:valAx>
        <c:axId val="200140815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_(&quot;$&quot;* #,##0.00_);_(&quot;$&quot;* \(#,##0.00\);_(&quot;$&quot;* &quot;-&quot;??_);_(@_)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00119599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1"/>
    </mc:Choice>
    <mc:Fallback>
      <c:style val="1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Police Department 5 Year</a:t>
            </a:r>
            <a:r>
              <a:rPr lang="en-US" baseline="0"/>
              <a:t> Capital Planning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spPr>
            <a:ln w="28575" cap="rnd">
              <a:solidFill>
                <a:schemeClr val="dk1">
                  <a:tint val="88500"/>
                </a:schemeClr>
              </a:solidFill>
              <a:round/>
            </a:ln>
            <a:effectLst/>
          </c:spPr>
          <c:marker>
            <c:symbol val="none"/>
          </c:marker>
          <c:cat>
            <c:numRef>
              <c:f>Sheet1!$M$5:$Q$5</c:f>
              <c:numCache>
                <c:formatCode>General</c:formatCode>
                <c:ptCount val="5"/>
                <c:pt idx="0">
                  <c:v>2022</c:v>
                </c:pt>
                <c:pt idx="1">
                  <c:v>2023</c:v>
                </c:pt>
                <c:pt idx="2">
                  <c:v>2024</c:v>
                </c:pt>
                <c:pt idx="3">
                  <c:v>2025</c:v>
                </c:pt>
                <c:pt idx="4">
                  <c:v>2026</c:v>
                </c:pt>
              </c:numCache>
            </c:numRef>
          </c:cat>
          <c:val>
            <c:numRef>
              <c:f>Sheet1!$M$26:$Q$26</c:f>
              <c:numCache>
                <c:formatCode>_("$"* #,##0.00_);_("$"* \(#,##0.00\);_("$"* "-"??_);_(@_)</c:formatCode>
                <c:ptCount val="5"/>
                <c:pt idx="0">
                  <c:v>203286.96</c:v>
                </c:pt>
                <c:pt idx="1">
                  <c:v>134301.53999999998</c:v>
                </c:pt>
                <c:pt idx="2">
                  <c:v>681767.10000000009</c:v>
                </c:pt>
                <c:pt idx="3">
                  <c:v>3013095.4</c:v>
                </c:pt>
                <c:pt idx="4">
                  <c:v>366028.62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B804-4822-8B77-3F87758FDAD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511574159"/>
        <c:axId val="1511590383"/>
      </c:lineChart>
      <c:catAx>
        <c:axId val="1511574159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511590383"/>
        <c:crosses val="autoZero"/>
        <c:auto val="1"/>
        <c:lblAlgn val="ctr"/>
        <c:lblOffset val="100"/>
        <c:noMultiLvlLbl val="0"/>
      </c:catAx>
      <c:valAx>
        <c:axId val="1511590383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_(&quot;$&quot;* #,##0.00_);_(&quot;$&quot;* \(#,##0.00\);_(&quot;$&quot;* &quot;-&quot;??_);_(@_)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511574159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Capital Forecast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0319-4AF9-88B8-E41FFE69B08F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0319-4AF9-88B8-E41FFE69B08F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0319-4AF9-88B8-E41FFE69B08F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0319-4AF9-88B8-E41FFE69B08F}"/>
              </c:ext>
            </c:extLst>
          </c:dPt>
          <c:dLbls>
            <c:dLbl>
              <c:idx val="0"/>
              <c:layout>
                <c:manualLayout>
                  <c:x val="8.2312992125984252E-2"/>
                  <c:y val="-1.4362058909303026E-2"/>
                </c:manualLayout>
              </c:layout>
              <c:tx>
                <c:rich>
                  <a:bodyPr/>
                  <a:lstStyle/>
                  <a:p>
                    <a:fld id="{F2566E89-42AF-44CF-B28A-E98C527CD9FF}" type="CATEGORYNAME">
                      <a:rPr lang="en-US"/>
                      <a:pPr/>
                      <a:t>[CATEGORY NAME]</a:t>
                    </a:fld>
                    <a:r>
                      <a:rPr lang="en-US"/>
                      <a:t>: $3,416,054.53</a:t>
                    </a:r>
                  </a:p>
                </c:rich>
              </c:tx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0319-4AF9-88B8-E41FFE69B08F}"/>
                </c:ext>
              </c:extLst>
            </c:dLbl>
            <c:dLbl>
              <c:idx val="1"/>
              <c:layout>
                <c:manualLayout>
                  <c:x val="5.4307305336832895E-2"/>
                  <c:y val="-0.11806794983960338"/>
                </c:manualLayout>
              </c:layout>
              <c:tx>
                <c:rich>
                  <a:bodyPr/>
                  <a:lstStyle/>
                  <a:p>
                    <a:fld id="{4E691B4B-3E2D-452C-A401-D3A6E7C1E728}" type="CATEGORYNAME">
                      <a:rPr lang="en-US"/>
                      <a:pPr/>
                      <a:t>[CATEGORY NAME]</a:t>
                    </a:fld>
                    <a:r>
                      <a:rPr lang="en-US"/>
                      <a:t>: $4,300,664.29</a:t>
                    </a:r>
                  </a:p>
                </c:rich>
              </c:tx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0319-4AF9-88B8-E41FFE69B08F}"/>
                </c:ext>
              </c:extLst>
            </c:dLbl>
            <c:dLbl>
              <c:idx val="2"/>
              <c:layout>
                <c:manualLayout>
                  <c:x val="-2.8706036745406824E-2"/>
                  <c:y val="-0.1139326334208224"/>
                </c:manualLayout>
              </c:layout>
              <c:tx>
                <c:rich>
                  <a:bodyPr/>
                  <a:lstStyle/>
                  <a:p>
                    <a:fld id="{C2645EAE-872C-4166-984E-768DF53BFD44}" type="CATEGORYNAME">
                      <a:rPr lang="en-US"/>
                      <a:pPr/>
                      <a:t>[CATEGORY NAME]</a:t>
                    </a:fld>
                    <a:r>
                      <a:rPr lang="en-US"/>
                      <a:t>: $8,427,732.66</a:t>
                    </a:r>
                  </a:p>
                </c:rich>
              </c:tx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0319-4AF9-88B8-E41FFE69B08F}"/>
                </c:ext>
              </c:extLst>
            </c:dLbl>
            <c:dLbl>
              <c:idx val="3"/>
              <c:layout>
                <c:manualLayout>
                  <c:x val="-5.5051071741032374E-2"/>
                  <c:y val="-4.7404491105278506E-3"/>
                </c:manualLayout>
              </c:layout>
              <c:tx>
                <c:rich>
                  <a:bodyPr/>
                  <a:lstStyle/>
                  <a:p>
                    <a:fld id="{17F124E8-E4BB-4FEA-A4B5-B1E33880A5E7}" type="CATEGORYNAME">
                      <a:rPr lang="en-US"/>
                      <a:pPr/>
                      <a:t>[CATEGORY NAME]</a:t>
                    </a:fld>
                    <a:r>
                      <a:rPr lang="en-US"/>
                      <a:t>: $1,730,318.85</a:t>
                    </a:r>
                  </a:p>
                </c:rich>
              </c:tx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7-0319-4AF9-88B8-E41FFE69B08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numRef>
              <c:f>Sheet1!$M$83:$P$83</c:f>
              <c:numCache>
                <c:formatCode>General</c:formatCode>
                <c:ptCount val="4"/>
                <c:pt idx="0">
                  <c:v>2023</c:v>
                </c:pt>
                <c:pt idx="1">
                  <c:v>2024</c:v>
                </c:pt>
                <c:pt idx="2">
                  <c:v>2025</c:v>
                </c:pt>
                <c:pt idx="3">
                  <c:v>2026</c:v>
                </c:pt>
              </c:numCache>
            </c:numRef>
          </c:cat>
          <c:val>
            <c:numRef>
              <c:f>Sheet1!$M$84:$P$84</c:f>
              <c:numCache>
                <c:formatCode>"$"#,##0.00_);[Red]\("$"#,##0.00\)</c:formatCode>
                <c:ptCount val="4"/>
                <c:pt idx="0">
                  <c:v>3416054.53</c:v>
                </c:pt>
                <c:pt idx="1">
                  <c:v>4300664.29</c:v>
                </c:pt>
                <c:pt idx="2">
                  <c:v>8427732.6600000001</c:v>
                </c:pt>
                <c:pt idx="3">
                  <c:v>1730318.85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0319-4AF9-88B8-E41FFE69B08F}"/>
            </c:ext>
          </c:extLst>
        </c:ser>
        <c:dLbls>
          <c:dLblPos val="bestFit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20">
  <a:schemeClr val="dk1"/>
  <cs:variation>
    <a:tint val="88500"/>
  </cs:variation>
  <cs:variation>
    <a:tint val="55000"/>
  </cs:variation>
  <cs:variation>
    <a:tint val="75000"/>
  </cs:variation>
  <cs:variation>
    <a:tint val="98500"/>
  </cs:variation>
  <cs:variation>
    <a:tint val="30000"/>
  </cs:variation>
  <cs:variation>
    <a:tint val="60000"/>
  </cs:variation>
  <cs:variation>
    <a:tint val="8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20">
  <a:schemeClr val="dk1"/>
  <cs:variation>
    <a:tint val="88500"/>
  </cs:variation>
  <cs:variation>
    <a:tint val="55000"/>
  </cs:variation>
  <cs:variation>
    <a:tint val="75000"/>
  </cs:variation>
  <cs:variation>
    <a:tint val="98500"/>
  </cs:variation>
  <cs:variation>
    <a:tint val="30000"/>
  </cs:variation>
  <cs:variation>
    <a:tint val="60000"/>
  </cs:variation>
  <cs:variation>
    <a:tint val="8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20">
  <a:schemeClr val="dk1"/>
  <cs:variation>
    <a:tint val="88500"/>
  </cs:variation>
  <cs:variation>
    <a:tint val="55000"/>
  </cs:variation>
  <cs:variation>
    <a:tint val="75000"/>
  </cs:variation>
  <cs:variation>
    <a:tint val="98500"/>
  </cs:variation>
  <cs:variation>
    <a:tint val="30000"/>
  </cs:variation>
  <cs:variation>
    <a:tint val="60000"/>
  </cs:variation>
  <cs:variation>
    <a:tint val="8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20">
  <a:schemeClr val="dk1"/>
  <cs:variation>
    <a:tint val="88500"/>
  </cs:variation>
  <cs:variation>
    <a:tint val="55000"/>
  </cs:variation>
  <cs:variation>
    <a:tint val="75000"/>
  </cs:variation>
  <cs:variation>
    <a:tint val="98500"/>
  </cs:variation>
  <cs:variation>
    <a:tint val="30000"/>
  </cs:variation>
  <cs:variation>
    <a:tint val="60000"/>
  </cs:variation>
  <cs:variation>
    <a:tint val="8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22">
  <cs:axisTitle>
    <cs:lnRef idx="0"/>
    <cs:fillRef idx="0"/>
    <cs:effectRef idx="0"/>
    <cs:fontRef idx="minor">
      <a:schemeClr val="lt1">
        <a:lumMod val="85000"/>
      </a:schemeClr>
    </cs:fontRef>
    <cs:defRPr sz="1197" b="1" kern="1200" cap="all"/>
  </cs:axisTitle>
  <cs:categoryAxis>
    <cs:lnRef idx="0"/>
    <cs:fillRef idx="0"/>
    <cs:effectRef idx="0"/>
    <cs:fontRef idx="minor">
      <a:schemeClr val="lt1">
        <a:lumMod val="85000"/>
      </a:schemeClr>
    </cs:fontRef>
    <cs:spPr>
      <a:ln w="12700" cap="flat" cmpd="sng" algn="ctr">
        <a:solidFill>
          <a:schemeClr val="lt1">
            <a:lumMod val="95000"/>
            <a:alpha val="54000"/>
          </a:schemeClr>
        </a:solidFill>
        <a:round/>
      </a:ln>
    </cs:spPr>
    <cs:defRPr sz="1197" kern="120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dk1">
              <a:lumMod val="65000"/>
              <a:lumOff val="35000"/>
            </a:schemeClr>
          </a:gs>
          <a:gs pos="100000">
            <a:schemeClr val="dk1">
              <a:lumMod val="85000"/>
              <a:lumOff val="15000"/>
            </a:schemeClr>
          </a:gs>
        </a:gsLst>
        <a:path path="circle">
          <a:fillToRect l="50000" t="50000" r="50000" b="50000"/>
        </a:path>
        <a:tileRect/>
      </a:gradFill>
    </cs:spPr>
    <cs:defRPr sz="1330" kern="1200"/>
  </cs:chartArea>
  <cs:dataLabel>
    <cs:lnRef idx="0"/>
    <cs:fillRef idx="0"/>
    <cs:effectRef idx="0"/>
    <cs:fontRef idx="minor">
      <a:schemeClr val="lt1">
        <a:lumMod val="8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ize="5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lt1">
        <a:lumMod val="85000"/>
      </a:schemeClr>
    </cs:fontRef>
    <cs:spPr>
      <a:ln w="9525">
        <a:solidFill>
          <a:schemeClr val="lt1">
            <a:lumMod val="95000"/>
            <a:alpha val="54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>
        <a:solidFill>
          <a:schemeClr val="lt1">
            <a:lumMod val="95000"/>
            <a:alpha val="54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lt1">
            <a:lumMod val="9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lt1">
            <a:lumMod val="95000"/>
            <a:alpha val="10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>
        <a:solidFill>
          <a:schemeClr val="lt1">
            <a:lumMod val="95000"/>
            <a:alpha val="5000"/>
          </a:schemeClr>
        </a:solidFill>
      </a:ln>
    </cs:spPr>
  </cs:gridlineMinor>
  <cs:hiLo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</a:ln>
    </cs:spPr>
  </cs:leaderLine>
  <cs:legend>
    <cs:lnRef idx="0"/>
    <cs:fillRef idx="0"/>
    <cs:effectRef idx="0"/>
    <cs:fontRef idx="minor">
      <a:schemeClr val="lt1">
        <a:lumMod val="85000"/>
      </a:schemeClr>
    </cs:fontRef>
    <cs:defRPr sz="1197" kern="1200"/>
  </cs:legend>
  <cs:plotArea>
    <cs:lnRef idx="0"/>
    <cs:fillRef idx="0"/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lt1">
        <a:lumMod val="85000"/>
      </a:schemeClr>
    </cs:fontRef>
    <cs:spPr>
      <a:ln w="12700" cap="flat" cmpd="sng" algn="ctr">
        <a:solidFill>
          <a:schemeClr val="lt1">
            <a:lumMod val="95000"/>
            <a:alpha val="54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lt1"/>
    </cs:fontRef>
    <cs:spPr>
      <a:ln w="9525" cap="flat" cmpd="sng" algn="ctr">
        <a:solidFill>
          <a:schemeClr val="lt1">
            <a:lumMod val="95000"/>
            <a:alpha val="54000"/>
          </a:schemeClr>
        </a:solidFill>
        <a:round/>
      </a:ln>
    </cs:spPr>
  </cs:seriesLine>
  <cs:title>
    <cs:lnRef idx="0"/>
    <cs:fillRef idx="0"/>
    <cs:effectRef idx="0"/>
    <cs:fontRef idx="minor">
      <a:schemeClr val="lt1">
        <a:lumMod val="95000"/>
      </a:schemeClr>
    </cs:fontRef>
    <cs:defRPr sz="2128" b="1" kern="1200" spc="100" baseline="0">
      <a:effectLst>
        <a:outerShdw blurRad="50800" dist="38100" dir="5400000" algn="t" rotWithShape="0">
          <a:prstClr val="black">
            <a:alpha val="40000"/>
          </a:prstClr>
        </a:outerShdw>
      </a:effectLst>
    </cs:defRPr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lt1">
        <a:lumMod val="8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>
        <a:solidFill>
          <a:schemeClr val="lt1">
            <a:lumMod val="95000"/>
            <a:alpha val="54000"/>
          </a:schemeClr>
        </a:solidFill>
      </a:ln>
    </cs:spPr>
  </cs:upBar>
  <cs:valueAxis>
    <cs:lnRef idx="0"/>
    <cs:fillRef idx="0"/>
    <cs:effectRef idx="0"/>
    <cs:fontRef idx="minor">
      <a:schemeClr val="lt1">
        <a:lumMod val="85000"/>
      </a:schemeClr>
    </cs:fontRef>
    <cs:defRPr sz="1197" kern="1200"/>
  </cs:valueAxis>
  <cs:wall>
    <cs:lnRef idx="0"/>
    <cs:fillRef idx="0"/>
    <cs:effectRef idx="0"/>
    <cs:fontRef idx="minor">
      <a:schemeClr val="tx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E0307-B85C-446A-8EF0-0407D435D787}" type="datetimeFigureOut">
              <a:rPr lang="en-US" dirty="0"/>
              <a:t>4/14/2021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D862E7-95FA-4FC4-9EC5-DDBFA8DC7417}" type="datetimeFigureOut">
              <a:rPr lang="en-US" dirty="0"/>
              <a:t>4/14/2021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987F2-A784-4F72-BB57-0E9EACDE722E}" type="datetimeFigureOut">
              <a:rPr lang="en-US" dirty="0"/>
              <a:t>4/14/2021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BBD51E-4B19-444E-85C0-DBD7EB6263F4}" type="datetimeFigureOut">
              <a:rPr lang="en-US" dirty="0"/>
              <a:t>4/14/2021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7255A-4AD5-4D3E-9A0A-689DA3BA976C}" type="datetimeFigureOut">
              <a:rPr lang="en-US" dirty="0"/>
              <a:t>4/14/2021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E0AD15-87AC-45B2-9EE5-8D165AF83CD7}" type="datetimeFigureOut">
              <a:rPr lang="en-US" dirty="0"/>
              <a:t>4/14/2021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C40CCD-F0D6-4CC2-A4C8-2D7D0D875F02}" type="datetimeFigureOut">
              <a:rPr lang="en-US" dirty="0"/>
              <a:t>4/14/2021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CFE2CC-454D-4466-AC55-B86DA0A87BAE}" type="datetimeFigureOut">
              <a:rPr lang="en-US" dirty="0"/>
              <a:t>4/14/2021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ltGray"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B647B1BF-4039-460D-A637-65428CBD720E}" type="datetimeFigureOut">
              <a:rPr lang="en-US" dirty="0"/>
              <a:t>4/14/2021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A39ACE-9343-4EBE-B5CA-AEA240A1DC53}" type="datetimeFigureOut">
              <a:rPr lang="en-US" dirty="0"/>
              <a:t>4/14/2021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A00F7B-89C5-4DF7-A309-6263220147D4}" type="datetimeFigureOut">
              <a:rPr lang="en-US" dirty="0"/>
              <a:t>4/14/2021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9C95DE-FD64-4606-AE61-EC1136867CC6}" type="datetimeFigureOut">
              <a:rPr lang="en-US" dirty="0"/>
              <a:t>4/14/2021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EB0BBD-30FE-4CF1-900A-0C45149F8AF8}" type="datetimeFigureOut">
              <a:rPr lang="en-US" dirty="0"/>
              <a:t>4/14/2021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A5F7F-3E81-4C65-A4D1-CB62D5B9DB91}" type="datetimeFigureOut">
              <a:rPr lang="en-US" dirty="0"/>
              <a:t>4/14/2021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ECC86-1672-4627-AEFE-EC5485C73905}" type="datetimeFigureOut">
              <a:rPr lang="en-US" dirty="0"/>
              <a:t>4/14/2021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DCB01F-D966-4C62-B900-0BE008A90C98}" type="datetimeFigureOut">
              <a:rPr lang="en-US" dirty="0"/>
              <a:t>4/14/2021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73A0EA-7DC7-4964-BB97-B173EF3B859A}" type="datetimeFigureOut">
              <a:rPr lang="en-US" dirty="0"/>
              <a:t>4/14/2021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EF52CC-F3D9-41D4-BCE4-C208E61A3F31}" type="datetimeFigureOut">
              <a:rPr lang="en-US" dirty="0"/>
              <a:t>4/14/2021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bg2">
                <a:shade val="100000"/>
                <a:hueMod val="100000"/>
                <a:satMod val="110000"/>
                <a:lumMod val="13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" name="Rectangle 7">
            <a:extLst>
              <a:ext uri="{FF2B5EF4-FFF2-40B4-BE49-F238E27FC236}">
                <a16:creationId xmlns:a16="http://schemas.microsoft.com/office/drawing/2014/main" id="{B2E911EF-80F5-4781-A4DF-44EFAF242F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1" name="Picture 9">
            <a:extLst>
              <a:ext uri="{FF2B5EF4-FFF2-40B4-BE49-F238E27FC236}">
                <a16:creationId xmlns:a16="http://schemas.microsoft.com/office/drawing/2014/main" id="{B0A2A734-17E4-44D5-9630-D54D6AF746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2" name="Rectangle 11">
            <a:extLst>
              <a:ext uri="{FF2B5EF4-FFF2-40B4-BE49-F238E27FC236}">
                <a16:creationId xmlns:a16="http://schemas.microsoft.com/office/drawing/2014/main" id="{EFFB5C33-24B2-4764-BDBD-4C10A21DB1B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788808" y="0"/>
            <a:ext cx="3403192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23" name="Picture 13">
            <a:extLst>
              <a:ext uri="{FF2B5EF4-FFF2-40B4-BE49-F238E27FC236}">
                <a16:creationId xmlns:a16="http://schemas.microsoft.com/office/drawing/2014/main" id="{FEB601E2-EFED-4313-BEE4-9E27B94FC6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242852"/>
            <a:ext cx="9110541" cy="246557"/>
          </a:xfrm>
          <a:prstGeom prst="rect">
            <a:avLst/>
          </a:prstGeom>
        </p:spPr>
      </p:pic>
      <p:sp>
        <p:nvSpPr>
          <p:cNvPr id="24" name="Rectangle 15">
            <a:extLst>
              <a:ext uri="{FF2B5EF4-FFF2-40B4-BE49-F238E27FC236}">
                <a16:creationId xmlns:a16="http://schemas.microsoft.com/office/drawing/2014/main" id="{1425DB5A-CEE1-4EE1-8C4A-689E49D3542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2590078"/>
            <a:ext cx="9110542" cy="1660332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8FB56B0-D182-4493-8DA9-1569ACB74A9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49151" y="1371600"/>
            <a:ext cx="7657792" cy="2871252"/>
          </a:xfrm>
        </p:spPr>
        <p:txBody>
          <a:bodyPr>
            <a:normAutofit/>
          </a:bodyPr>
          <a:lstStyle/>
          <a:p>
            <a:pPr algn="ctr"/>
            <a:r>
              <a:rPr lang="en-US" sz="4400" dirty="0">
                <a:solidFill>
                  <a:srgbClr val="FFFFFF"/>
                </a:solidFill>
              </a:rPr>
              <a:t>Department of Public Works</a:t>
            </a:r>
            <a:br>
              <a:rPr lang="en-US" sz="4400" dirty="0">
                <a:solidFill>
                  <a:srgbClr val="FFFFFF"/>
                </a:solidFill>
              </a:rPr>
            </a:br>
            <a:r>
              <a:rPr lang="en-US" sz="4400" dirty="0">
                <a:solidFill>
                  <a:srgbClr val="FFFFFF"/>
                </a:solidFill>
              </a:rPr>
              <a:t>2022-2026 Capital Planning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AF79373-B0DC-455A-80EA-F757E49AEF5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11061" y="4394039"/>
            <a:ext cx="8087240" cy="1748144"/>
          </a:xfrm>
        </p:spPr>
        <p:txBody>
          <a:bodyPr>
            <a:normAutofit/>
          </a:bodyPr>
          <a:lstStyle/>
          <a:p>
            <a:pPr algn="ctr"/>
            <a:r>
              <a:rPr lang="en-US" sz="3200" dirty="0"/>
              <a:t>April 13, 2021</a:t>
            </a:r>
          </a:p>
          <a:p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51785324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6000"/>
                <a:shade val="100000"/>
                <a:hueMod val="92000"/>
                <a:satMod val="200000"/>
                <a:lumMod val="128000"/>
              </a:schemeClr>
            </a:gs>
            <a:gs pos="50000">
              <a:schemeClr val="bg2">
                <a:shade val="100000"/>
                <a:hueMod val="100000"/>
                <a:satMod val="110000"/>
                <a:lumMod val="130000"/>
              </a:schemeClr>
            </a:gs>
            <a:gs pos="100000">
              <a:schemeClr val="bg2">
                <a:shade val="78000"/>
                <a:hueMod val="118000"/>
                <a:satMod val="12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87F18A-E21D-4DC8-8CA1-036EE23AAB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</p:spPr>
        <p:txBody>
          <a:bodyPr>
            <a:normAutofit/>
          </a:bodyPr>
          <a:lstStyle/>
          <a:p>
            <a:r>
              <a:rPr lang="en-US" dirty="0"/>
              <a:t>Total 5 Year Capital Forecast</a:t>
            </a:r>
          </a:p>
        </p:txBody>
      </p:sp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1AA1D10E-4B63-432E-8E11-043E1E33B3B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81510878"/>
              </p:ext>
            </p:extLst>
          </p:nvPr>
        </p:nvGraphicFramePr>
        <p:xfrm>
          <a:off x="1897818" y="1862158"/>
          <a:ext cx="8117632" cy="504786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3901854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485482-5587-4A3E-865E-EFF9956772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Background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6A450D-72B6-4EB8-8ECC-E3791D69E8D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Dude solutions Capital Forecast has been modified to exempt Fire Stations 2,4 and 5 from review due to the ongoing Fire Station Renovation project started in 2020. </a:t>
            </a:r>
          </a:p>
          <a:p>
            <a:r>
              <a:rPr lang="en-US" dirty="0"/>
              <a:t>All referenced items, need to be reviewed and detailed cost estimates must be developed. All information presented is based on a visual condition assessment only.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84506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6000"/>
                <a:shade val="100000"/>
                <a:hueMod val="92000"/>
                <a:satMod val="200000"/>
                <a:lumMod val="128000"/>
              </a:schemeClr>
            </a:gs>
            <a:gs pos="50000">
              <a:schemeClr val="bg2">
                <a:shade val="100000"/>
                <a:hueMod val="100000"/>
                <a:satMod val="110000"/>
                <a:lumMod val="130000"/>
              </a:schemeClr>
            </a:gs>
            <a:gs pos="100000">
              <a:schemeClr val="bg2">
                <a:shade val="78000"/>
                <a:hueMod val="118000"/>
                <a:satMod val="12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8DCA3673-CDE4-40C5-9FA8-F89874CFBA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2188824" cy="685800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95756E8F-499C-4533-BBE8-309C3E8D98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176" y="0"/>
            <a:ext cx="12192000" cy="6858000"/>
          </a:xfrm>
          <a:prstGeom prst="rect">
            <a:avLst/>
          </a:prstGeom>
        </p:spPr>
      </p:pic>
      <p:sp>
        <p:nvSpPr>
          <p:cNvPr id="16" name="Rectangle 15">
            <a:extLst>
              <a:ext uri="{FF2B5EF4-FFF2-40B4-BE49-F238E27FC236}">
                <a16:creationId xmlns:a16="http://schemas.microsoft.com/office/drawing/2014/main" id="{0FFFD040-32A9-4D2B-86CA-599D030A41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39056" y="0"/>
            <a:ext cx="7552944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863205CA-B7FF-4C25-A4C8-3BBBCE19D9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White">
          <a:xfrm>
            <a:off x="2" y="609600"/>
            <a:ext cx="4959094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409341C-E0B9-423C-983E-C4C02DB89C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0321" y="753228"/>
            <a:ext cx="4136123" cy="1080938"/>
          </a:xfrm>
        </p:spPr>
        <p:txBody>
          <a:bodyPr>
            <a:normAutofit/>
          </a:bodyPr>
          <a:lstStyle/>
          <a:p>
            <a:r>
              <a:rPr lang="en-US" sz="2400" dirty="0"/>
              <a:t>Town of Plymouth 5 Year Capital Plan</a:t>
            </a:r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306E3F32-3C1A-4B6E-AF26-8A15A78856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" y="1970241"/>
            <a:ext cx="4956048" cy="199787"/>
          </a:xfrm>
          <a:prstGeom prst="rect">
            <a:avLst/>
          </a:prstGeom>
        </p:spPr>
      </p:pic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6CE9380C-56F1-4D9A-A012-AED513451E0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0321" y="2336873"/>
            <a:ext cx="3656289" cy="3599316"/>
          </a:xfrm>
        </p:spPr>
        <p:txBody>
          <a:bodyPr>
            <a:normAutofit/>
          </a:bodyPr>
          <a:lstStyle/>
          <a:p>
            <a:r>
              <a:rPr lang="en-US" sz="1400" dirty="0"/>
              <a:t>Total: $17,847,770.33</a:t>
            </a:r>
          </a:p>
          <a:p>
            <a:r>
              <a:rPr lang="en-US" sz="1400" dirty="0"/>
              <a:t>Includes the expected inflation rate of 4.0%</a:t>
            </a:r>
          </a:p>
          <a:p>
            <a:endParaRPr lang="en-US" sz="1400" dirty="0"/>
          </a:p>
        </p:txBody>
      </p:sp>
      <p:graphicFrame>
        <p:nvGraphicFramePr>
          <p:cNvPr id="19" name="Chart 18">
            <a:extLst>
              <a:ext uri="{FF2B5EF4-FFF2-40B4-BE49-F238E27FC236}">
                <a16:creationId xmlns:a16="http://schemas.microsoft.com/office/drawing/2014/main" id="{1F3C38A0-C938-4C5D-892E-66EB25CBA4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56772839"/>
              </p:ext>
            </p:extLst>
          </p:nvPr>
        </p:nvGraphicFramePr>
        <p:xfrm>
          <a:off x="67056" y="3032268"/>
          <a:ext cx="4572000" cy="375788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16F868A8-B59B-4866-A4B7-5FD70233B3C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80971675"/>
              </p:ext>
            </p:extLst>
          </p:nvPr>
        </p:nvGraphicFramePr>
        <p:xfrm>
          <a:off x="4981779" y="9330"/>
          <a:ext cx="7207045" cy="6860557"/>
        </p:xfrm>
        <a:graphic>
          <a:graphicData uri="http://schemas.openxmlformats.org/drawingml/2006/table">
            <a:tbl>
              <a:tblPr/>
              <a:tblGrid>
                <a:gridCol w="1465373">
                  <a:extLst>
                    <a:ext uri="{9D8B030D-6E8A-4147-A177-3AD203B41FA5}">
                      <a16:colId xmlns:a16="http://schemas.microsoft.com/office/drawing/2014/main" val="3340344724"/>
                    </a:ext>
                  </a:extLst>
                </a:gridCol>
                <a:gridCol w="1465373">
                  <a:extLst>
                    <a:ext uri="{9D8B030D-6E8A-4147-A177-3AD203B41FA5}">
                      <a16:colId xmlns:a16="http://schemas.microsoft.com/office/drawing/2014/main" val="3183547264"/>
                    </a:ext>
                  </a:extLst>
                </a:gridCol>
                <a:gridCol w="862792">
                  <a:extLst>
                    <a:ext uri="{9D8B030D-6E8A-4147-A177-3AD203B41FA5}">
                      <a16:colId xmlns:a16="http://schemas.microsoft.com/office/drawing/2014/main" val="1737307280"/>
                    </a:ext>
                  </a:extLst>
                </a:gridCol>
                <a:gridCol w="808012">
                  <a:extLst>
                    <a:ext uri="{9D8B030D-6E8A-4147-A177-3AD203B41FA5}">
                      <a16:colId xmlns:a16="http://schemas.microsoft.com/office/drawing/2014/main" val="1641503463"/>
                    </a:ext>
                  </a:extLst>
                </a:gridCol>
                <a:gridCol w="808012">
                  <a:extLst>
                    <a:ext uri="{9D8B030D-6E8A-4147-A177-3AD203B41FA5}">
                      <a16:colId xmlns:a16="http://schemas.microsoft.com/office/drawing/2014/main" val="2053722392"/>
                    </a:ext>
                  </a:extLst>
                </a:gridCol>
                <a:gridCol w="1027133">
                  <a:extLst>
                    <a:ext uri="{9D8B030D-6E8A-4147-A177-3AD203B41FA5}">
                      <a16:colId xmlns:a16="http://schemas.microsoft.com/office/drawing/2014/main" val="2729580435"/>
                    </a:ext>
                  </a:extLst>
                </a:gridCol>
                <a:gridCol w="770350">
                  <a:extLst>
                    <a:ext uri="{9D8B030D-6E8A-4147-A177-3AD203B41FA5}">
                      <a16:colId xmlns:a16="http://schemas.microsoft.com/office/drawing/2014/main" val="18384292"/>
                    </a:ext>
                  </a:extLst>
                </a:gridCol>
              </a:tblGrid>
              <a:tr h="213045">
                <a:tc gridSpan="7">
                  <a:txBody>
                    <a:bodyPr/>
                    <a:lstStyle/>
                    <a:p>
                      <a:pPr algn="ctr" rtl="0" fontAlgn="b"/>
                      <a:r>
                        <a:rPr lang="en-US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 Year Capital Planning</a:t>
                      </a:r>
                    </a:p>
                  </a:txBody>
                  <a:tcPr marL="5324" marR="5324" marT="532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68392345"/>
                  </a:ext>
                </a:extLst>
              </a:tr>
              <a:tr h="324639"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Building</a:t>
                      </a:r>
                    </a:p>
                  </a:txBody>
                  <a:tcPr marL="5324" marR="5324" marT="532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2023</a:t>
                      </a:r>
                    </a:p>
                  </a:txBody>
                  <a:tcPr marL="5324" marR="5324" marT="53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2024</a:t>
                      </a:r>
                    </a:p>
                  </a:txBody>
                  <a:tcPr marL="5324" marR="5324" marT="53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2025</a:t>
                      </a:r>
                    </a:p>
                  </a:txBody>
                  <a:tcPr marL="5324" marR="5324" marT="53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2026</a:t>
                      </a:r>
                    </a:p>
                  </a:txBody>
                  <a:tcPr marL="5324" marR="5324" marT="53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5324" marR="5324" marT="53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% of Total Budget</a:t>
                      </a:r>
                    </a:p>
                  </a:txBody>
                  <a:tcPr marL="5324" marR="5324" marT="532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24919312"/>
                  </a:ext>
                </a:extLst>
              </a:tr>
              <a:tr h="213045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01 - 1749 Court House</a:t>
                      </a:r>
                    </a:p>
                  </a:txBody>
                  <a:tcPr marL="5324" marR="5324" marT="532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$53,743.61 </a:t>
                      </a:r>
                    </a:p>
                  </a:txBody>
                  <a:tcPr marL="5324" marR="5324" marT="53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$10,620.54 </a:t>
                      </a:r>
                    </a:p>
                  </a:txBody>
                  <a:tcPr marL="5324" marR="5324" marT="53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$365,746.79 </a:t>
                      </a:r>
                    </a:p>
                  </a:txBody>
                  <a:tcPr marL="5324" marR="5324" marT="53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$54,498.84 </a:t>
                      </a:r>
                    </a:p>
                  </a:txBody>
                  <a:tcPr marL="5324" marR="5324" marT="53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$484,609.78 </a:t>
                      </a:r>
                    </a:p>
                  </a:txBody>
                  <a:tcPr marL="5324" marR="5324" marT="53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2.71%</a:t>
                      </a:r>
                    </a:p>
                  </a:txBody>
                  <a:tcPr marL="5324" marR="5324" marT="532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30566835"/>
                  </a:ext>
                </a:extLst>
              </a:tr>
              <a:tr h="213045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02-Animal Shelter</a:t>
                      </a:r>
                    </a:p>
                  </a:txBody>
                  <a:tcPr marL="5324" marR="5324" marT="532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$130,295.03 </a:t>
                      </a:r>
                    </a:p>
                  </a:txBody>
                  <a:tcPr marL="5324" marR="5324" marT="53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$12,004.77 </a:t>
                      </a:r>
                    </a:p>
                  </a:txBody>
                  <a:tcPr marL="5324" marR="5324" marT="53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$132,529.26 </a:t>
                      </a:r>
                    </a:p>
                  </a:txBody>
                  <a:tcPr marL="5324" marR="5324" marT="53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                     -   </a:t>
                      </a:r>
                    </a:p>
                  </a:txBody>
                  <a:tcPr marL="5324" marR="5324" marT="53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$274,829.06 </a:t>
                      </a:r>
                    </a:p>
                  </a:txBody>
                  <a:tcPr marL="5324" marR="5324" marT="53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1.54%</a:t>
                      </a:r>
                    </a:p>
                  </a:txBody>
                  <a:tcPr marL="5324" marR="5324" marT="532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40387247"/>
                  </a:ext>
                </a:extLst>
              </a:tr>
              <a:tr h="213045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8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03-Cedarville Garage</a:t>
                      </a:r>
                    </a:p>
                  </a:txBody>
                  <a:tcPr marL="5324" marR="5324" marT="532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$696,070.64 </a:t>
                      </a:r>
                    </a:p>
                  </a:txBody>
                  <a:tcPr marL="5324" marR="5324" marT="53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$95,585.22 </a:t>
                      </a:r>
                    </a:p>
                  </a:txBody>
                  <a:tcPr marL="5324" marR="5324" marT="53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$60,046.74 </a:t>
                      </a:r>
                    </a:p>
                  </a:txBody>
                  <a:tcPr marL="5324" marR="5324" marT="53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$2,718.33 </a:t>
                      </a:r>
                    </a:p>
                  </a:txBody>
                  <a:tcPr marL="5324" marR="5324" marT="53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$854,420.93 </a:t>
                      </a:r>
                    </a:p>
                  </a:txBody>
                  <a:tcPr marL="5324" marR="5324" marT="53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4.78%</a:t>
                      </a:r>
                    </a:p>
                  </a:txBody>
                  <a:tcPr marL="5324" marR="5324" marT="532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05069022"/>
                  </a:ext>
                </a:extLst>
              </a:tr>
              <a:tr h="213045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04-Crematory</a:t>
                      </a:r>
                    </a:p>
                  </a:txBody>
                  <a:tcPr marL="5324" marR="5324" marT="532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$101,315.30 </a:t>
                      </a:r>
                    </a:p>
                  </a:txBody>
                  <a:tcPr marL="5324" marR="5324" marT="53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$70,738.51 </a:t>
                      </a:r>
                    </a:p>
                  </a:txBody>
                  <a:tcPr marL="5324" marR="5324" marT="53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                     -   </a:t>
                      </a:r>
                    </a:p>
                  </a:txBody>
                  <a:tcPr marL="5324" marR="5324" marT="53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                     -   </a:t>
                      </a:r>
                    </a:p>
                  </a:txBody>
                  <a:tcPr marL="5324" marR="5324" marT="53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$172,053.81 </a:t>
                      </a:r>
                    </a:p>
                  </a:txBody>
                  <a:tcPr marL="5324" marR="5324" marT="53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0.96%</a:t>
                      </a:r>
                    </a:p>
                  </a:txBody>
                  <a:tcPr marL="5324" marR="5324" marT="532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73152183"/>
                  </a:ext>
                </a:extLst>
              </a:tr>
              <a:tr h="213045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05-DPW Annex</a:t>
                      </a:r>
                    </a:p>
                  </a:txBody>
                  <a:tcPr marL="5324" marR="5324" marT="532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$18,720.09 </a:t>
                      </a:r>
                    </a:p>
                  </a:txBody>
                  <a:tcPr marL="5324" marR="5324" marT="53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$557,118.40 </a:t>
                      </a:r>
                    </a:p>
                  </a:txBody>
                  <a:tcPr marL="5324" marR="5324" marT="53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                     -   </a:t>
                      </a:r>
                    </a:p>
                  </a:txBody>
                  <a:tcPr marL="5324" marR="5324" marT="53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                     -   </a:t>
                      </a:r>
                    </a:p>
                  </a:txBody>
                  <a:tcPr marL="5324" marR="5324" marT="53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$575,838.49 </a:t>
                      </a:r>
                    </a:p>
                  </a:txBody>
                  <a:tcPr marL="5324" marR="5324" marT="53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3.22%</a:t>
                      </a:r>
                    </a:p>
                  </a:txBody>
                  <a:tcPr marL="5324" marR="5324" marT="532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98015703"/>
                  </a:ext>
                </a:extLst>
              </a:tr>
              <a:tr h="324639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06-DPW Highway Department Building</a:t>
                      </a:r>
                    </a:p>
                  </a:txBody>
                  <a:tcPr marL="5324" marR="5324" marT="532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$317,154.10 </a:t>
                      </a:r>
                    </a:p>
                  </a:txBody>
                  <a:tcPr marL="5324" marR="5324" marT="53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$474,136.95 </a:t>
                      </a:r>
                    </a:p>
                  </a:txBody>
                  <a:tcPr marL="5324" marR="5324" marT="53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$151,830.57 </a:t>
                      </a:r>
                    </a:p>
                  </a:txBody>
                  <a:tcPr marL="5324" marR="5324" marT="53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$7,619.49 </a:t>
                      </a:r>
                    </a:p>
                  </a:txBody>
                  <a:tcPr marL="5324" marR="5324" marT="53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$950,741.11 </a:t>
                      </a:r>
                    </a:p>
                  </a:txBody>
                  <a:tcPr marL="5324" marR="5324" marT="53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5.32%</a:t>
                      </a:r>
                    </a:p>
                  </a:txBody>
                  <a:tcPr marL="5324" marR="5324" marT="532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03757359"/>
                  </a:ext>
                </a:extLst>
              </a:tr>
              <a:tr h="213045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8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07-DPW Salt Shed</a:t>
                      </a:r>
                    </a:p>
                  </a:txBody>
                  <a:tcPr marL="5324" marR="5324" marT="532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13495.08</a:t>
                      </a:r>
                    </a:p>
                  </a:txBody>
                  <a:tcPr marL="5324" marR="5324" marT="53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 $                       -   </a:t>
                      </a:r>
                    </a:p>
                  </a:txBody>
                  <a:tcPr marL="5324" marR="5324" marT="53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 $                       -   </a:t>
                      </a:r>
                    </a:p>
                  </a:txBody>
                  <a:tcPr marL="5324" marR="5324" marT="53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 $                       -   </a:t>
                      </a:r>
                    </a:p>
                  </a:txBody>
                  <a:tcPr marL="5324" marR="5324" marT="53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$13,495.08 </a:t>
                      </a:r>
                    </a:p>
                  </a:txBody>
                  <a:tcPr marL="5324" marR="5324" marT="53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0.08%</a:t>
                      </a:r>
                    </a:p>
                  </a:txBody>
                  <a:tcPr marL="5324" marR="5324" marT="532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73392977"/>
                  </a:ext>
                </a:extLst>
              </a:tr>
              <a:tr h="215590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08-Fire Station #1 HQ</a:t>
                      </a:r>
                    </a:p>
                  </a:txBody>
                  <a:tcPr marL="5324" marR="5324" marT="532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$342,058.07 </a:t>
                      </a:r>
                    </a:p>
                  </a:txBody>
                  <a:tcPr marL="5324" marR="5324" marT="53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$27,829.75 </a:t>
                      </a:r>
                    </a:p>
                  </a:txBody>
                  <a:tcPr marL="5324" marR="5324" marT="53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$645,235.70 </a:t>
                      </a:r>
                    </a:p>
                  </a:txBody>
                  <a:tcPr marL="5324" marR="5324" marT="53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$28,571.64 </a:t>
                      </a:r>
                    </a:p>
                  </a:txBody>
                  <a:tcPr marL="5324" marR="5324" marT="53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$1,043,695.16 </a:t>
                      </a:r>
                    </a:p>
                  </a:txBody>
                  <a:tcPr marL="5324" marR="5324" marT="53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5.84%</a:t>
                      </a:r>
                    </a:p>
                  </a:txBody>
                  <a:tcPr marL="5324" marR="5324" marT="532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6895464"/>
                  </a:ext>
                </a:extLst>
              </a:tr>
              <a:tr h="213045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10-Fire Station #3</a:t>
                      </a:r>
                    </a:p>
                  </a:txBody>
                  <a:tcPr marL="5324" marR="5324" marT="532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$93,082.76 </a:t>
                      </a:r>
                    </a:p>
                  </a:txBody>
                  <a:tcPr marL="5324" marR="5324" marT="53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$275,282.11 </a:t>
                      </a:r>
                    </a:p>
                  </a:txBody>
                  <a:tcPr marL="5324" marR="5324" marT="53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$6,539.74 </a:t>
                      </a:r>
                    </a:p>
                  </a:txBody>
                  <a:tcPr marL="5324" marR="5324" marT="53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$480,376.30 </a:t>
                      </a:r>
                    </a:p>
                  </a:txBody>
                  <a:tcPr marL="5324" marR="5324" marT="53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$855,280.91 </a:t>
                      </a:r>
                    </a:p>
                  </a:txBody>
                  <a:tcPr marL="5324" marR="5324" marT="53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4.79%</a:t>
                      </a:r>
                    </a:p>
                  </a:txBody>
                  <a:tcPr marL="5324" marR="5324" marT="532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74784286"/>
                  </a:ext>
                </a:extLst>
              </a:tr>
              <a:tr h="213045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13-Fire Station #6</a:t>
                      </a:r>
                    </a:p>
                  </a:txBody>
                  <a:tcPr marL="5324" marR="5324" marT="532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$220,563.60 </a:t>
                      </a:r>
                    </a:p>
                  </a:txBody>
                  <a:tcPr marL="5324" marR="5324" marT="53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$40,329.59 </a:t>
                      </a:r>
                    </a:p>
                  </a:txBody>
                  <a:tcPr marL="5324" marR="5324" marT="53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$483,074.90 </a:t>
                      </a:r>
                    </a:p>
                  </a:txBody>
                  <a:tcPr marL="5324" marR="5324" marT="53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$191,509.94 </a:t>
                      </a:r>
                    </a:p>
                  </a:txBody>
                  <a:tcPr marL="5324" marR="5324" marT="53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$935,478.03 </a:t>
                      </a:r>
                    </a:p>
                  </a:txBody>
                  <a:tcPr marL="5324" marR="5324" marT="53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5.23%</a:t>
                      </a:r>
                    </a:p>
                  </a:txBody>
                  <a:tcPr marL="5324" marR="5324" marT="532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06174626"/>
                  </a:ext>
                </a:extLst>
              </a:tr>
              <a:tr h="213045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15-Fresh Pond Bath House</a:t>
                      </a:r>
                    </a:p>
                  </a:txBody>
                  <a:tcPr marL="5324" marR="5324" marT="532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$0.00 </a:t>
                      </a:r>
                    </a:p>
                  </a:txBody>
                  <a:tcPr marL="5324" marR="5324" marT="53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$122,703.33 </a:t>
                      </a:r>
                    </a:p>
                  </a:txBody>
                  <a:tcPr marL="5324" marR="5324" marT="53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                     -   </a:t>
                      </a:r>
                    </a:p>
                  </a:txBody>
                  <a:tcPr marL="5324" marR="5324" marT="53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                     -   </a:t>
                      </a:r>
                    </a:p>
                  </a:txBody>
                  <a:tcPr marL="5324" marR="5324" marT="53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$122,703.33 </a:t>
                      </a:r>
                    </a:p>
                  </a:txBody>
                  <a:tcPr marL="5324" marR="5324" marT="53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0.69%</a:t>
                      </a:r>
                    </a:p>
                  </a:txBody>
                  <a:tcPr marL="5324" marR="5324" marT="532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99180010"/>
                  </a:ext>
                </a:extLst>
              </a:tr>
              <a:tr h="213045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17-Hedges Pond Great Hall</a:t>
                      </a:r>
                    </a:p>
                  </a:txBody>
                  <a:tcPr marL="5324" marR="5324" marT="532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$2,827.49 </a:t>
                      </a:r>
                    </a:p>
                  </a:txBody>
                  <a:tcPr marL="5324" marR="5324" marT="53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$19,364.15 </a:t>
                      </a:r>
                    </a:p>
                  </a:txBody>
                  <a:tcPr marL="5324" marR="5324" marT="53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$11,296.82 </a:t>
                      </a:r>
                    </a:p>
                  </a:txBody>
                  <a:tcPr marL="5324" marR="5324" marT="53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$3,738.50 </a:t>
                      </a:r>
                    </a:p>
                  </a:txBody>
                  <a:tcPr marL="5324" marR="5324" marT="53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$37,226.96 </a:t>
                      </a:r>
                    </a:p>
                  </a:txBody>
                  <a:tcPr marL="5324" marR="5324" marT="53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0.21%</a:t>
                      </a:r>
                    </a:p>
                  </a:txBody>
                  <a:tcPr marL="5324" marR="5324" marT="532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15588894"/>
                  </a:ext>
                </a:extLst>
              </a:tr>
              <a:tr h="213045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19-Main Library</a:t>
                      </a:r>
                    </a:p>
                  </a:txBody>
                  <a:tcPr marL="5324" marR="5324" marT="532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$0.00 </a:t>
                      </a:r>
                    </a:p>
                  </a:txBody>
                  <a:tcPr marL="5324" marR="5324" marT="53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$1,317,699.28 </a:t>
                      </a:r>
                    </a:p>
                  </a:txBody>
                  <a:tcPr marL="5324" marR="5324" marT="53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                     -   </a:t>
                      </a:r>
                    </a:p>
                  </a:txBody>
                  <a:tcPr marL="5324" marR="5324" marT="53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                     -   </a:t>
                      </a:r>
                    </a:p>
                  </a:txBody>
                  <a:tcPr marL="5324" marR="5324" marT="53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$1,317,699.28 </a:t>
                      </a:r>
                    </a:p>
                  </a:txBody>
                  <a:tcPr marL="5324" marR="5324" marT="53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7.37%</a:t>
                      </a:r>
                    </a:p>
                  </a:txBody>
                  <a:tcPr marL="5324" marR="5324" marT="532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7039610"/>
                  </a:ext>
                </a:extLst>
              </a:tr>
              <a:tr h="213045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20-Manomet Library Branch</a:t>
                      </a:r>
                    </a:p>
                  </a:txBody>
                  <a:tcPr marL="5324" marR="5324" marT="532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$58,515.71 </a:t>
                      </a:r>
                    </a:p>
                  </a:txBody>
                  <a:tcPr marL="5324" marR="5324" marT="53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$5,802.66 </a:t>
                      </a:r>
                    </a:p>
                  </a:txBody>
                  <a:tcPr marL="5324" marR="5324" marT="53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$2,076.26 </a:t>
                      </a:r>
                    </a:p>
                  </a:txBody>
                  <a:tcPr marL="5324" marR="5324" marT="53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                     -   </a:t>
                      </a:r>
                    </a:p>
                  </a:txBody>
                  <a:tcPr marL="5324" marR="5324" marT="53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$66,394.63 </a:t>
                      </a:r>
                    </a:p>
                  </a:txBody>
                  <a:tcPr marL="5324" marR="5324" marT="53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0.37%</a:t>
                      </a:r>
                    </a:p>
                  </a:txBody>
                  <a:tcPr marL="5324" marR="5324" marT="532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243068"/>
                  </a:ext>
                </a:extLst>
              </a:tr>
              <a:tr h="324639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21-Manomet Transfer Station</a:t>
                      </a:r>
                    </a:p>
                  </a:txBody>
                  <a:tcPr marL="5324" marR="5324" marT="532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$0.00 </a:t>
                      </a:r>
                    </a:p>
                  </a:txBody>
                  <a:tcPr marL="5324" marR="5324" marT="53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$29,569.12 </a:t>
                      </a:r>
                    </a:p>
                  </a:txBody>
                  <a:tcPr marL="5324" marR="5324" marT="53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                     -   </a:t>
                      </a:r>
                    </a:p>
                  </a:txBody>
                  <a:tcPr marL="5324" marR="5324" marT="53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                     -   </a:t>
                      </a:r>
                    </a:p>
                  </a:txBody>
                  <a:tcPr marL="5324" marR="5324" marT="53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$29,569.12 </a:t>
                      </a:r>
                    </a:p>
                  </a:txBody>
                  <a:tcPr marL="5324" marR="5324" marT="53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0.17%</a:t>
                      </a:r>
                    </a:p>
                  </a:txBody>
                  <a:tcPr marL="5324" marR="5324" marT="532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49861868"/>
                  </a:ext>
                </a:extLst>
              </a:tr>
              <a:tr h="213045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22-Manomet Youth Center</a:t>
                      </a:r>
                    </a:p>
                  </a:txBody>
                  <a:tcPr marL="5324" marR="5324" marT="532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$0.00 </a:t>
                      </a:r>
                    </a:p>
                  </a:txBody>
                  <a:tcPr marL="5324" marR="5324" marT="53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$56,511.38 </a:t>
                      </a:r>
                    </a:p>
                  </a:txBody>
                  <a:tcPr marL="5324" marR="5324" marT="53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                     -   </a:t>
                      </a:r>
                    </a:p>
                  </a:txBody>
                  <a:tcPr marL="5324" marR="5324" marT="53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$34,775.12 </a:t>
                      </a:r>
                    </a:p>
                  </a:txBody>
                  <a:tcPr marL="5324" marR="5324" marT="53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$91,286.50 </a:t>
                      </a:r>
                    </a:p>
                  </a:txBody>
                  <a:tcPr marL="5324" marR="5324" marT="53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0.51%</a:t>
                      </a:r>
                    </a:p>
                  </a:txBody>
                  <a:tcPr marL="5324" marR="5324" marT="532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61969390"/>
                  </a:ext>
                </a:extLst>
              </a:tr>
              <a:tr h="213045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23-Memorial Hall</a:t>
                      </a:r>
                    </a:p>
                  </a:txBody>
                  <a:tcPr marL="5324" marR="5324" marT="532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$878,701.86 </a:t>
                      </a:r>
                    </a:p>
                  </a:txBody>
                  <a:tcPr marL="5324" marR="5324" marT="53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$133,191.39 </a:t>
                      </a:r>
                    </a:p>
                  </a:txBody>
                  <a:tcPr marL="5324" marR="5324" marT="53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$3,537,456.28 </a:t>
                      </a:r>
                    </a:p>
                  </a:txBody>
                  <a:tcPr marL="5324" marR="5324" marT="53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$560,482.07 </a:t>
                      </a:r>
                    </a:p>
                  </a:txBody>
                  <a:tcPr marL="5324" marR="5324" marT="53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$5,109,831.60 </a:t>
                      </a:r>
                    </a:p>
                  </a:txBody>
                  <a:tcPr marL="5324" marR="5324" marT="53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28.59%</a:t>
                      </a:r>
                    </a:p>
                  </a:txBody>
                  <a:tcPr marL="5324" marR="5324" marT="532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75919055"/>
                  </a:ext>
                </a:extLst>
              </a:tr>
              <a:tr h="213045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24-Morton Park Bathhouse</a:t>
                      </a:r>
                    </a:p>
                  </a:txBody>
                  <a:tcPr marL="5324" marR="5324" marT="532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$0.00 </a:t>
                      </a:r>
                    </a:p>
                  </a:txBody>
                  <a:tcPr marL="5324" marR="5324" marT="53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$127,971.18 </a:t>
                      </a:r>
                    </a:p>
                  </a:txBody>
                  <a:tcPr marL="5324" marR="5324" marT="53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                     -   </a:t>
                      </a:r>
                    </a:p>
                  </a:txBody>
                  <a:tcPr marL="5324" marR="5324" marT="53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                     -   </a:t>
                      </a:r>
                    </a:p>
                  </a:txBody>
                  <a:tcPr marL="5324" marR="5324" marT="53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$127,971.18 </a:t>
                      </a:r>
                    </a:p>
                  </a:txBody>
                  <a:tcPr marL="5324" marR="5324" marT="53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0.72%</a:t>
                      </a:r>
                    </a:p>
                  </a:txBody>
                  <a:tcPr marL="5324" marR="5324" marT="532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38654026"/>
                  </a:ext>
                </a:extLst>
              </a:tr>
              <a:tr h="324639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25-Nelson Park Restrooms/Concession</a:t>
                      </a:r>
                    </a:p>
                  </a:txBody>
                  <a:tcPr marL="5324" marR="5324" marT="532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$0.00 </a:t>
                      </a:r>
                    </a:p>
                  </a:txBody>
                  <a:tcPr marL="5324" marR="5324" marT="53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$52,944.53 </a:t>
                      </a:r>
                    </a:p>
                  </a:txBody>
                  <a:tcPr marL="5324" marR="5324" marT="53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                     -   </a:t>
                      </a:r>
                    </a:p>
                  </a:txBody>
                  <a:tcPr marL="5324" marR="5324" marT="53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                     -   </a:t>
                      </a:r>
                    </a:p>
                  </a:txBody>
                  <a:tcPr marL="5324" marR="5324" marT="53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$52,944.53 </a:t>
                      </a:r>
                    </a:p>
                  </a:txBody>
                  <a:tcPr marL="5324" marR="5324" marT="53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0.30%</a:t>
                      </a:r>
                    </a:p>
                  </a:txBody>
                  <a:tcPr marL="5324" marR="5324" marT="532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37938941"/>
                  </a:ext>
                </a:extLst>
              </a:tr>
              <a:tr h="324639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26-Plymouth Beach Restrooms</a:t>
                      </a:r>
                    </a:p>
                  </a:txBody>
                  <a:tcPr marL="5324" marR="5324" marT="532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$2,387.13 </a:t>
                      </a:r>
                    </a:p>
                  </a:txBody>
                  <a:tcPr marL="5324" marR="5324" marT="53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$2,814.71 </a:t>
                      </a:r>
                    </a:p>
                  </a:txBody>
                  <a:tcPr marL="5324" marR="5324" marT="53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$18,804.20 </a:t>
                      </a:r>
                    </a:p>
                  </a:txBody>
                  <a:tcPr marL="5324" marR="5324" marT="53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                     -   </a:t>
                      </a:r>
                    </a:p>
                  </a:txBody>
                  <a:tcPr marL="5324" marR="5324" marT="53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$24,006.04 </a:t>
                      </a:r>
                    </a:p>
                  </a:txBody>
                  <a:tcPr marL="5324" marR="5324" marT="53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0.13%</a:t>
                      </a:r>
                    </a:p>
                  </a:txBody>
                  <a:tcPr marL="5324" marR="5324" marT="532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96593350"/>
                  </a:ext>
                </a:extLst>
              </a:tr>
              <a:tr h="213045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27-Police Station HQ</a:t>
                      </a:r>
                    </a:p>
                  </a:txBody>
                  <a:tcPr marL="5324" marR="5324" marT="532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$337,588.50 </a:t>
                      </a:r>
                    </a:p>
                  </a:txBody>
                  <a:tcPr marL="5324" marR="5324" marT="53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$681,767.10 </a:t>
                      </a:r>
                    </a:p>
                  </a:txBody>
                  <a:tcPr marL="5324" marR="5324" marT="53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$3,013,095.40 </a:t>
                      </a:r>
                    </a:p>
                  </a:txBody>
                  <a:tcPr marL="5324" marR="5324" marT="53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$366,028.62 </a:t>
                      </a:r>
                    </a:p>
                  </a:txBody>
                  <a:tcPr marL="5324" marR="5324" marT="53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$4,398,479.62 </a:t>
                      </a:r>
                    </a:p>
                  </a:txBody>
                  <a:tcPr marL="5324" marR="5324" marT="53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24.61%</a:t>
                      </a:r>
                    </a:p>
                  </a:txBody>
                  <a:tcPr marL="5324" marR="5324" marT="532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2979061"/>
                  </a:ext>
                </a:extLst>
              </a:tr>
              <a:tr h="324639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28-Senior Center/Council on Aging</a:t>
                      </a:r>
                    </a:p>
                  </a:txBody>
                  <a:tcPr marL="5324" marR="5324" marT="532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$112,674.51 </a:t>
                      </a:r>
                    </a:p>
                  </a:txBody>
                  <a:tcPr marL="5324" marR="5324" marT="53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$39,447.98 </a:t>
                      </a:r>
                    </a:p>
                  </a:txBody>
                  <a:tcPr marL="5324" marR="5324" marT="53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                     -   </a:t>
                      </a:r>
                    </a:p>
                  </a:txBody>
                  <a:tcPr marL="5324" marR="5324" marT="53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                     -   </a:t>
                      </a:r>
                    </a:p>
                  </a:txBody>
                  <a:tcPr marL="5324" marR="5324" marT="53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$152,122.49 </a:t>
                      </a:r>
                    </a:p>
                  </a:txBody>
                  <a:tcPr marL="5324" marR="5324" marT="53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0.85%</a:t>
                      </a:r>
                    </a:p>
                  </a:txBody>
                  <a:tcPr marL="5324" marR="5324" marT="532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01371676"/>
                  </a:ext>
                </a:extLst>
              </a:tr>
              <a:tr h="324639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31-Vine Hills Cemetery Office</a:t>
                      </a:r>
                    </a:p>
                  </a:txBody>
                  <a:tcPr marL="5324" marR="5324" marT="532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$0.00 </a:t>
                      </a:r>
                    </a:p>
                  </a:txBody>
                  <a:tcPr marL="5324" marR="5324" marT="53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$147,231.64 </a:t>
                      </a:r>
                    </a:p>
                  </a:txBody>
                  <a:tcPr marL="5324" marR="5324" marT="53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                     -   </a:t>
                      </a:r>
                    </a:p>
                  </a:txBody>
                  <a:tcPr marL="5324" marR="5324" marT="53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                     -   </a:t>
                      </a:r>
                    </a:p>
                  </a:txBody>
                  <a:tcPr marL="5324" marR="5324" marT="53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$147,231.64 </a:t>
                      </a:r>
                    </a:p>
                  </a:txBody>
                  <a:tcPr marL="5324" marR="5324" marT="53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0.81%</a:t>
                      </a:r>
                    </a:p>
                  </a:txBody>
                  <a:tcPr marL="5324" marR="5324" marT="532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04996917"/>
                  </a:ext>
                </a:extLst>
              </a:tr>
              <a:tr h="324639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32-Vistitor's Information Center</a:t>
                      </a:r>
                    </a:p>
                  </a:txBody>
                  <a:tcPr marL="5324" marR="5324" marT="532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$36,861.05 </a:t>
                      </a:r>
                    </a:p>
                  </a:txBody>
                  <a:tcPr marL="5324" marR="5324" marT="53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                     -   </a:t>
                      </a:r>
                    </a:p>
                  </a:txBody>
                  <a:tcPr marL="5324" marR="5324" marT="53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                     -   </a:t>
                      </a:r>
                    </a:p>
                  </a:txBody>
                  <a:tcPr marL="5324" marR="5324" marT="53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                     -   </a:t>
                      </a:r>
                    </a:p>
                  </a:txBody>
                  <a:tcPr marL="5324" marR="5324" marT="53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$36,861.05 </a:t>
                      </a:r>
                    </a:p>
                  </a:txBody>
                  <a:tcPr marL="5324" marR="5324" marT="53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0.21%</a:t>
                      </a:r>
                    </a:p>
                  </a:txBody>
                  <a:tcPr marL="5324" marR="5324" marT="532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05019301"/>
                  </a:ext>
                </a:extLst>
              </a:tr>
              <a:tr h="213045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 Per Year</a:t>
                      </a:r>
                    </a:p>
                  </a:txBody>
                  <a:tcPr marL="5324" marR="5324" marT="532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$3,416,054.53 </a:t>
                      </a:r>
                    </a:p>
                  </a:txBody>
                  <a:tcPr marL="5324" marR="5324" marT="532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$4,300,664.29 </a:t>
                      </a:r>
                    </a:p>
                  </a:txBody>
                  <a:tcPr marL="5324" marR="5324" marT="532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$8,427,732.66 </a:t>
                      </a:r>
                    </a:p>
                  </a:txBody>
                  <a:tcPr marL="5324" marR="5324" marT="532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$1,730,318.85 </a:t>
                      </a:r>
                    </a:p>
                  </a:txBody>
                  <a:tcPr marL="5324" marR="5324" marT="532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$17,874,770.33 </a:t>
                      </a:r>
                    </a:p>
                  </a:txBody>
                  <a:tcPr marL="5324" marR="5324" marT="532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324" marR="5324" marT="532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03353753"/>
                  </a:ext>
                </a:extLst>
              </a:tr>
              <a:tr h="213045">
                <a:tc gridSpan="7">
                  <a:txBody>
                    <a:bodyPr/>
                    <a:lstStyle/>
                    <a:p>
                      <a:pPr algn="ctr" rtl="0" fontAlgn="b"/>
                      <a:r>
                        <a:rPr lang="en-US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*Refer to the Dude Solutions Generated Breakdown for Further Information</a:t>
                      </a:r>
                    </a:p>
                  </a:txBody>
                  <a:tcPr marL="5324" marR="5324" marT="532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684299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353702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664E232D-7716-43A6-98AC-DD573D93276D}"/>
              </a:ext>
            </a:extLst>
          </p:cNvPr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2464203722"/>
              </p:ext>
            </p:extLst>
          </p:nvPr>
        </p:nvGraphicFramePr>
        <p:xfrm>
          <a:off x="0" y="0"/>
          <a:ext cx="12192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5383413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6000"/>
                <a:shade val="100000"/>
                <a:hueMod val="92000"/>
                <a:satMod val="200000"/>
                <a:lumMod val="128000"/>
              </a:schemeClr>
            </a:gs>
            <a:gs pos="50000">
              <a:schemeClr val="bg2">
                <a:shade val="100000"/>
                <a:hueMod val="100000"/>
                <a:satMod val="110000"/>
                <a:lumMod val="130000"/>
              </a:schemeClr>
            </a:gs>
            <a:gs pos="100000">
              <a:schemeClr val="bg2">
                <a:shade val="78000"/>
                <a:hueMod val="118000"/>
                <a:satMod val="12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063047-D6C3-4FA1-9D85-26B538B721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</p:spPr>
        <p:txBody>
          <a:bodyPr>
            <a:normAutofit/>
          </a:bodyPr>
          <a:lstStyle/>
          <a:p>
            <a:r>
              <a:rPr lang="en-US"/>
              <a:t>Project Classifications</a:t>
            </a:r>
            <a:endParaRPr lang="en-US" dirty="0"/>
          </a:p>
        </p:txBody>
      </p:sp>
      <p:graphicFrame>
        <p:nvGraphicFramePr>
          <p:cNvPr id="10" name="Content Placeholder 6">
            <a:extLst>
              <a:ext uri="{FF2B5EF4-FFF2-40B4-BE49-F238E27FC236}">
                <a16:creationId xmlns:a16="http://schemas.microsoft.com/office/drawing/2014/main" id="{8D5181D3-68AE-4E94-BF59-07DD160A27D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19080007"/>
              </p:ext>
            </p:extLst>
          </p:nvPr>
        </p:nvGraphicFramePr>
        <p:xfrm>
          <a:off x="93808" y="2101442"/>
          <a:ext cx="7716343" cy="475655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5574055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6000"/>
                <a:shade val="100000"/>
                <a:hueMod val="92000"/>
                <a:satMod val="200000"/>
                <a:lumMod val="128000"/>
              </a:schemeClr>
            </a:gs>
            <a:gs pos="50000">
              <a:schemeClr val="bg2">
                <a:shade val="100000"/>
                <a:hueMod val="100000"/>
                <a:satMod val="110000"/>
                <a:lumMod val="130000"/>
              </a:schemeClr>
            </a:gs>
            <a:gs pos="100000">
              <a:schemeClr val="bg2">
                <a:shade val="78000"/>
                <a:hueMod val="118000"/>
                <a:satMod val="12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0E1903-2074-457B-A35D-CD1774EF59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</p:spPr>
        <p:txBody>
          <a:bodyPr>
            <a:normAutofit/>
          </a:bodyPr>
          <a:lstStyle/>
          <a:p>
            <a:r>
              <a:rPr lang="en-US" dirty="0"/>
              <a:t>Memorial Hall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84CF2E-876E-4F5E-A4E5-A93565E611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77672" y="2336873"/>
            <a:ext cx="6516509" cy="3599316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5 Year Capital Cost</a:t>
            </a:r>
          </a:p>
          <a:p>
            <a:r>
              <a:rPr lang="en-US" dirty="0"/>
              <a:t>Interior Finishing (Walls, Ceilings, Door Replacement)</a:t>
            </a:r>
          </a:p>
          <a:p>
            <a:r>
              <a:rPr lang="en-US" dirty="0"/>
              <a:t>Exterior Finishing (Exterior Walls, Trim, Veneer, Windows, Signage)</a:t>
            </a:r>
          </a:p>
          <a:p>
            <a:r>
              <a:rPr lang="en-US" dirty="0"/>
              <a:t>HVAC system upgrades (HVAC Controls, Boiler System, Water Heater)</a:t>
            </a:r>
          </a:p>
          <a:p>
            <a:r>
              <a:rPr lang="en-US" dirty="0"/>
              <a:t>Fire Protection System</a:t>
            </a:r>
          </a:p>
          <a:p>
            <a:endParaRPr lang="en-US" dirty="0"/>
          </a:p>
          <a:p>
            <a:r>
              <a:rPr lang="en-US" sz="2400" dirty="0"/>
              <a:t>Total Cost: $5,109,831.00 / 5 Years</a:t>
            </a:r>
          </a:p>
          <a:p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B1736B7-E142-4EBE-815D-051E57BC3A77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9769" r="20437" b="2"/>
          <a:stretch/>
        </p:blipFill>
        <p:spPr>
          <a:xfrm>
            <a:off x="794325" y="2336872"/>
            <a:ext cx="2692907" cy="3598789"/>
          </a:xfrm>
          <a:prstGeom prst="rect">
            <a:avLst/>
          </a:prstGeom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1673922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6000"/>
                <a:shade val="100000"/>
                <a:hueMod val="92000"/>
                <a:satMod val="200000"/>
                <a:lumMod val="128000"/>
              </a:schemeClr>
            </a:gs>
            <a:gs pos="50000">
              <a:schemeClr val="bg2">
                <a:shade val="100000"/>
                <a:hueMod val="100000"/>
                <a:satMod val="110000"/>
                <a:lumMod val="130000"/>
              </a:schemeClr>
            </a:gs>
            <a:gs pos="100000">
              <a:schemeClr val="bg2">
                <a:shade val="78000"/>
                <a:hueMod val="118000"/>
                <a:satMod val="12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8DCA3673-CDE4-40C5-9FA8-F89874CFBA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2188824" cy="685800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95756E8F-499C-4533-BBE8-309C3E8D98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176" y="0"/>
            <a:ext cx="12192000" cy="6858000"/>
          </a:xfrm>
          <a:prstGeom prst="rect">
            <a:avLst/>
          </a:prstGeom>
        </p:spPr>
      </p:pic>
      <p:sp>
        <p:nvSpPr>
          <p:cNvPr id="17" name="Rectangle 16">
            <a:extLst>
              <a:ext uri="{FF2B5EF4-FFF2-40B4-BE49-F238E27FC236}">
                <a16:creationId xmlns:a16="http://schemas.microsoft.com/office/drawing/2014/main" id="{0FFFD040-32A9-4D2B-86CA-599D030A41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39056" y="0"/>
            <a:ext cx="7552944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863205CA-B7FF-4C25-A4C8-3BBBCE19D9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White">
          <a:xfrm>
            <a:off x="2" y="609600"/>
            <a:ext cx="4959094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DFEF5D4-9356-4AD7-A7BB-162CB3E9AF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0321" y="753228"/>
            <a:ext cx="4136123" cy="1080938"/>
          </a:xfrm>
        </p:spPr>
        <p:txBody>
          <a:bodyPr>
            <a:normAutofit/>
          </a:bodyPr>
          <a:lstStyle/>
          <a:p>
            <a:r>
              <a:rPr lang="en-US" sz="2400"/>
              <a:t>Memorial Hall cont.</a:t>
            </a:r>
            <a:endParaRPr lang="en-US" sz="2400" dirty="0"/>
          </a:p>
        </p:txBody>
      </p:sp>
      <p:pic>
        <p:nvPicPr>
          <p:cNvPr id="21" name="Picture 20">
            <a:extLst>
              <a:ext uri="{FF2B5EF4-FFF2-40B4-BE49-F238E27FC236}">
                <a16:creationId xmlns:a16="http://schemas.microsoft.com/office/drawing/2014/main" id="{306E3F32-3C1A-4B6E-AF26-8A15A78856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" y="1970241"/>
            <a:ext cx="4956048" cy="199787"/>
          </a:xfrm>
          <a:prstGeom prst="rect">
            <a:avLst/>
          </a:prstGeom>
        </p:spPr>
      </p:pic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399D42F2-1AE3-47DE-80B6-CCF08ED010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0321" y="2336873"/>
            <a:ext cx="3656289" cy="3599316"/>
          </a:xfrm>
        </p:spPr>
        <p:txBody>
          <a:bodyPr>
            <a:normAutofit/>
          </a:bodyPr>
          <a:lstStyle/>
          <a:p>
            <a:r>
              <a:rPr lang="en-US" sz="1400" dirty="0"/>
              <a:t>Total: $3,819,116.74</a:t>
            </a:r>
          </a:p>
        </p:txBody>
      </p:sp>
      <p:graphicFrame>
        <p:nvGraphicFramePr>
          <p:cNvPr id="18" name="Chart 17">
            <a:extLst>
              <a:ext uri="{FF2B5EF4-FFF2-40B4-BE49-F238E27FC236}">
                <a16:creationId xmlns:a16="http://schemas.microsoft.com/office/drawing/2014/main" id="{4909A4A9-D25A-4419-A74B-84AC5074028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91214731"/>
              </p:ext>
            </p:extLst>
          </p:nvPr>
        </p:nvGraphicFramePr>
        <p:xfrm>
          <a:off x="192026" y="3046299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6" name="Table 15">
            <a:extLst>
              <a:ext uri="{FF2B5EF4-FFF2-40B4-BE49-F238E27FC236}">
                <a16:creationId xmlns:a16="http://schemas.microsoft.com/office/drawing/2014/main" id="{2B16C876-9BA1-49DC-BE1D-652CC0A3042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63249558"/>
              </p:ext>
            </p:extLst>
          </p:nvPr>
        </p:nvGraphicFramePr>
        <p:xfrm>
          <a:off x="5118891" y="390939"/>
          <a:ext cx="6774935" cy="6210816"/>
        </p:xfrm>
        <a:graphic>
          <a:graphicData uri="http://schemas.openxmlformats.org/drawingml/2006/table">
            <a:tbl>
              <a:tblPr/>
              <a:tblGrid>
                <a:gridCol w="2982888">
                  <a:extLst>
                    <a:ext uri="{9D8B030D-6E8A-4147-A177-3AD203B41FA5}">
                      <a16:colId xmlns:a16="http://schemas.microsoft.com/office/drawing/2014/main" val="1638608409"/>
                    </a:ext>
                  </a:extLst>
                </a:gridCol>
                <a:gridCol w="1274134">
                  <a:extLst>
                    <a:ext uri="{9D8B030D-6E8A-4147-A177-3AD203B41FA5}">
                      <a16:colId xmlns:a16="http://schemas.microsoft.com/office/drawing/2014/main" val="1298528895"/>
                    </a:ext>
                  </a:extLst>
                </a:gridCol>
                <a:gridCol w="927652">
                  <a:extLst>
                    <a:ext uri="{9D8B030D-6E8A-4147-A177-3AD203B41FA5}">
                      <a16:colId xmlns:a16="http://schemas.microsoft.com/office/drawing/2014/main" val="2930773956"/>
                    </a:ext>
                  </a:extLst>
                </a:gridCol>
                <a:gridCol w="1060174">
                  <a:extLst>
                    <a:ext uri="{9D8B030D-6E8A-4147-A177-3AD203B41FA5}">
                      <a16:colId xmlns:a16="http://schemas.microsoft.com/office/drawing/2014/main" val="3671144028"/>
                    </a:ext>
                  </a:extLst>
                </a:gridCol>
                <a:gridCol w="530087">
                  <a:extLst>
                    <a:ext uri="{9D8B030D-6E8A-4147-A177-3AD203B41FA5}">
                      <a16:colId xmlns:a16="http://schemas.microsoft.com/office/drawing/2014/main" val="4262253165"/>
                    </a:ext>
                  </a:extLst>
                </a:gridCol>
              </a:tblGrid>
              <a:tr h="62006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Description</a:t>
                      </a:r>
                    </a:p>
                  </a:txBody>
                  <a:tcPr marL="2643" marR="2643" marT="264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Location</a:t>
                      </a:r>
                    </a:p>
                  </a:txBody>
                  <a:tcPr marL="2643" marR="2643" marT="264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Type</a:t>
                      </a:r>
                    </a:p>
                  </a:txBody>
                  <a:tcPr marL="2643" marR="2643" marT="264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Inflated Est. Cost </a:t>
                      </a:r>
                    </a:p>
                  </a:txBody>
                  <a:tcPr marL="2643" marR="2643" marT="264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Est. Completion Year</a:t>
                      </a:r>
                    </a:p>
                  </a:txBody>
                  <a:tcPr marL="2643" marR="2643" marT="264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84517995"/>
                  </a:ext>
                </a:extLst>
              </a:tr>
              <a:tr h="414366"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Interior Wall Finish,  any surface, Prep &amp; Paint</a:t>
                      </a:r>
                    </a:p>
                  </a:txBody>
                  <a:tcPr marL="2643" marR="2643" marT="264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23-Memorial Hall</a:t>
                      </a:r>
                    </a:p>
                  </a:txBody>
                  <a:tcPr marL="2643" marR="2643" marT="264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Interior Wall</a:t>
                      </a:r>
                    </a:p>
                  </a:txBody>
                  <a:tcPr marL="2643" marR="2643" marT="264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        147,670.72 </a:t>
                      </a:r>
                    </a:p>
                  </a:txBody>
                  <a:tcPr marL="2643" marR="2643" marT="264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2022</a:t>
                      </a:r>
                    </a:p>
                  </a:txBody>
                  <a:tcPr marL="2643" marR="2643" marT="264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85352217"/>
                  </a:ext>
                </a:extLst>
              </a:tr>
              <a:tr h="414366"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Fences &amp; Gates, Wrought Iron, 4' High, Replace</a:t>
                      </a:r>
                    </a:p>
                  </a:txBody>
                  <a:tcPr marL="2643" marR="2643" marT="264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23-Memorial Hall</a:t>
                      </a:r>
                    </a:p>
                  </a:txBody>
                  <a:tcPr marL="2643" marR="2643" marT="264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Exterior Work</a:t>
                      </a:r>
                    </a:p>
                  </a:txBody>
                  <a:tcPr marL="2643" marR="2643" marT="264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            3,413.67 </a:t>
                      </a:r>
                    </a:p>
                  </a:txBody>
                  <a:tcPr marL="2643" marR="2643" marT="264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2023</a:t>
                      </a:r>
                    </a:p>
                  </a:txBody>
                  <a:tcPr marL="2643" marR="2643" marT="264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07958916"/>
                  </a:ext>
                </a:extLst>
              </a:tr>
              <a:tr h="414366"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Replace - Fire Alarm Control Panel, Addressable</a:t>
                      </a:r>
                    </a:p>
                  </a:txBody>
                  <a:tcPr marL="2643" marR="2643" marT="264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23-Memorial Hall</a:t>
                      </a:r>
                    </a:p>
                  </a:txBody>
                  <a:tcPr marL="2643" marR="2643" marT="264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Fire Protection</a:t>
                      </a:r>
                    </a:p>
                  </a:txBody>
                  <a:tcPr marL="2643" marR="2643" marT="264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          38,419.27 </a:t>
                      </a:r>
                    </a:p>
                  </a:txBody>
                  <a:tcPr marL="2643" marR="2643" marT="264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2023</a:t>
                      </a:r>
                    </a:p>
                  </a:txBody>
                  <a:tcPr marL="2643" marR="2643" marT="264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67198180"/>
                  </a:ext>
                </a:extLst>
              </a:tr>
              <a:tr h="414366"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Replace - HVAC Controls, Building Automation System (BAS)</a:t>
                      </a:r>
                    </a:p>
                  </a:txBody>
                  <a:tcPr marL="2643" marR="2643" marT="264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23-Memorial Hall</a:t>
                      </a:r>
                    </a:p>
                  </a:txBody>
                  <a:tcPr marL="2643" marR="2643" marT="264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HVAC</a:t>
                      </a:r>
                    </a:p>
                  </a:txBody>
                  <a:tcPr marL="2643" marR="2643" marT="264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        275,711.60 </a:t>
                      </a:r>
                    </a:p>
                  </a:txBody>
                  <a:tcPr marL="2643" marR="2643" marT="264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2023</a:t>
                      </a:r>
                    </a:p>
                  </a:txBody>
                  <a:tcPr marL="2643" marR="2643" marT="264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18341614"/>
                  </a:ext>
                </a:extLst>
              </a:tr>
              <a:tr h="412664"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Interior Door, Wood Solid-Core, Replace</a:t>
                      </a:r>
                    </a:p>
                  </a:txBody>
                  <a:tcPr marL="2643" marR="2643" marT="264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23-Memorial Hall</a:t>
                      </a:r>
                    </a:p>
                  </a:txBody>
                  <a:tcPr marL="2643" marR="2643" marT="264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Interior Door</a:t>
                      </a:r>
                    </a:p>
                  </a:txBody>
                  <a:tcPr marL="2643" marR="2643" marT="264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        319,414.19 </a:t>
                      </a:r>
                    </a:p>
                  </a:txBody>
                  <a:tcPr marL="2643" marR="2643" marT="264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2023</a:t>
                      </a:r>
                    </a:p>
                  </a:txBody>
                  <a:tcPr marL="2643" marR="2643" marT="264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77496504"/>
                  </a:ext>
                </a:extLst>
              </a:tr>
              <a:tr h="414366"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Replace - Sprinkler Heads (per SF)</a:t>
                      </a:r>
                    </a:p>
                  </a:txBody>
                  <a:tcPr marL="2643" marR="2643" marT="264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23-Memorial Hall</a:t>
                      </a:r>
                    </a:p>
                  </a:txBody>
                  <a:tcPr marL="2643" marR="2643" marT="264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Fire Protection</a:t>
                      </a:r>
                    </a:p>
                  </a:txBody>
                  <a:tcPr marL="2643" marR="2643" marT="264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          71,150.05 </a:t>
                      </a:r>
                    </a:p>
                  </a:txBody>
                  <a:tcPr marL="2643" marR="2643" marT="264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2024</a:t>
                      </a:r>
                    </a:p>
                  </a:txBody>
                  <a:tcPr marL="2643" marR="2643" marT="264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57022593"/>
                  </a:ext>
                </a:extLst>
              </a:tr>
              <a:tr h="620063"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Electrical Wiring &amp; Switches, Average or Low Density/Complexity, Replace</a:t>
                      </a:r>
                    </a:p>
                  </a:txBody>
                  <a:tcPr marL="2643" marR="2643" marT="264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23-Memorial Hall</a:t>
                      </a:r>
                    </a:p>
                  </a:txBody>
                  <a:tcPr marL="2643" marR="2643" marT="264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Electrical</a:t>
                      </a:r>
                    </a:p>
                  </a:txBody>
                  <a:tcPr marL="2643" marR="2643" marT="264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    1,834,558.57 </a:t>
                      </a:r>
                    </a:p>
                  </a:txBody>
                  <a:tcPr marL="2643" marR="2643" marT="264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2025</a:t>
                      </a:r>
                    </a:p>
                  </a:txBody>
                  <a:tcPr marL="2643" marR="2643" marT="264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4840394"/>
                  </a:ext>
                </a:extLst>
              </a:tr>
              <a:tr h="414366"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Replace - Generator, 60 kW</a:t>
                      </a:r>
                    </a:p>
                  </a:txBody>
                  <a:tcPr marL="2643" marR="2643" marT="264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23-Memorial Hall</a:t>
                      </a:r>
                    </a:p>
                  </a:txBody>
                  <a:tcPr marL="2643" marR="2643" marT="264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ELECTRICAL</a:t>
                      </a:r>
                    </a:p>
                  </a:txBody>
                  <a:tcPr marL="2643" marR="2643" marT="264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          84,552.14 </a:t>
                      </a:r>
                    </a:p>
                  </a:txBody>
                  <a:tcPr marL="2643" marR="2643" marT="264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2025</a:t>
                      </a:r>
                    </a:p>
                  </a:txBody>
                  <a:tcPr marL="2643" marR="2643" marT="264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0635190"/>
                  </a:ext>
                </a:extLst>
              </a:tr>
              <a:tr h="414366"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Replace - Boiler, Gas, 2,501 to 4,200 MBH</a:t>
                      </a:r>
                    </a:p>
                  </a:txBody>
                  <a:tcPr marL="2643" marR="2643" marT="264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23-Memorial Hall</a:t>
                      </a:r>
                    </a:p>
                  </a:txBody>
                  <a:tcPr marL="2643" marR="2643" marT="264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HVAC</a:t>
                      </a:r>
                    </a:p>
                  </a:txBody>
                  <a:tcPr marL="2643" marR="2643" marT="264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        247,523.36 </a:t>
                      </a:r>
                    </a:p>
                  </a:txBody>
                  <a:tcPr marL="2643" marR="2643" marT="264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2025</a:t>
                      </a:r>
                    </a:p>
                  </a:txBody>
                  <a:tcPr marL="2643" marR="2643" marT="264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90002684"/>
                  </a:ext>
                </a:extLst>
              </a:tr>
              <a:tr h="414366"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Lighting System, Interior,  Medium Density &amp; Standard Fixtures, Replace</a:t>
                      </a:r>
                    </a:p>
                  </a:txBody>
                  <a:tcPr marL="2643" marR="2643" marT="264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23-Memorial Hall</a:t>
                      </a:r>
                    </a:p>
                  </a:txBody>
                  <a:tcPr marL="2643" marR="2643" marT="264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Interior Lighting</a:t>
                      </a:r>
                    </a:p>
                  </a:txBody>
                  <a:tcPr marL="2643" marR="2643" marT="264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        622,034.22 </a:t>
                      </a:r>
                    </a:p>
                  </a:txBody>
                  <a:tcPr marL="2643" marR="2643" marT="264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2025</a:t>
                      </a:r>
                    </a:p>
                  </a:txBody>
                  <a:tcPr marL="2643" marR="2643" marT="264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1557641"/>
                  </a:ext>
                </a:extLst>
              </a:tr>
              <a:tr h="414366"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Roof, Slate, Replace</a:t>
                      </a:r>
                    </a:p>
                  </a:txBody>
                  <a:tcPr marL="2643" marR="2643" marT="264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23-Memorial Hall</a:t>
                      </a:r>
                    </a:p>
                  </a:txBody>
                  <a:tcPr marL="2643" marR="2643" marT="264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Roof</a:t>
                      </a:r>
                    </a:p>
                  </a:txBody>
                  <a:tcPr marL="2643" marR="2643" marT="264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        450,845.94 </a:t>
                      </a:r>
                    </a:p>
                  </a:txBody>
                  <a:tcPr marL="2643" marR="2643" marT="264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2025</a:t>
                      </a:r>
                    </a:p>
                  </a:txBody>
                  <a:tcPr marL="2643" marR="2643" marT="264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88249656"/>
                  </a:ext>
                </a:extLst>
              </a:tr>
              <a:tr h="414366"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Replace - Fire Alarm System, Office Building</a:t>
                      </a:r>
                    </a:p>
                  </a:txBody>
                  <a:tcPr marL="2643" marR="2643" marT="264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23-Memorial Hall</a:t>
                      </a:r>
                    </a:p>
                  </a:txBody>
                  <a:tcPr marL="2643" marR="2643" marT="264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FIRE PROTECTION</a:t>
                      </a:r>
                    </a:p>
                  </a:txBody>
                  <a:tcPr marL="2643" marR="2643" marT="264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        136,553.32 </a:t>
                      </a:r>
                    </a:p>
                  </a:txBody>
                  <a:tcPr marL="2643" marR="2643" marT="264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2026</a:t>
                      </a:r>
                    </a:p>
                  </a:txBody>
                  <a:tcPr marL="2643" marR="2643" marT="264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30988683"/>
                  </a:ext>
                </a:extLst>
              </a:tr>
              <a:tr h="414366"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Replace - Boiler, Gas, 2,501 to 4,200 MBH</a:t>
                      </a:r>
                    </a:p>
                  </a:txBody>
                  <a:tcPr marL="2643" marR="2643" marT="264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23-Memorial Hall</a:t>
                      </a:r>
                    </a:p>
                  </a:txBody>
                  <a:tcPr marL="2643" marR="2643" marT="264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HVAC</a:t>
                      </a:r>
                    </a:p>
                  </a:txBody>
                  <a:tcPr marL="2643" marR="2643" marT="264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        257,424.29 </a:t>
                      </a:r>
                    </a:p>
                  </a:txBody>
                  <a:tcPr marL="2643" marR="2643" marT="264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2026</a:t>
                      </a:r>
                    </a:p>
                  </a:txBody>
                  <a:tcPr marL="2643" marR="2643" marT="264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062906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8614294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6000"/>
                <a:shade val="100000"/>
                <a:hueMod val="92000"/>
                <a:satMod val="200000"/>
                <a:lumMod val="128000"/>
              </a:schemeClr>
            </a:gs>
            <a:gs pos="50000">
              <a:schemeClr val="bg2">
                <a:shade val="100000"/>
                <a:hueMod val="100000"/>
                <a:satMod val="110000"/>
                <a:lumMod val="130000"/>
              </a:schemeClr>
            </a:gs>
            <a:gs pos="100000">
              <a:schemeClr val="bg2">
                <a:shade val="78000"/>
                <a:hueMod val="118000"/>
                <a:satMod val="12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323752-5601-4F8F-AA59-A6B86CB7B8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</p:spPr>
        <p:txBody>
          <a:bodyPr>
            <a:normAutofit/>
          </a:bodyPr>
          <a:lstStyle/>
          <a:p>
            <a:r>
              <a:rPr lang="en-US" dirty="0"/>
              <a:t>Police Department Headquarters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14BFB5-D8FB-467E-AB35-63E0762ED9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77672" y="2336873"/>
            <a:ext cx="6516509" cy="3599316"/>
          </a:xfrm>
        </p:spPr>
        <p:txBody>
          <a:bodyPr>
            <a:normAutofit/>
          </a:bodyPr>
          <a:lstStyle/>
          <a:p>
            <a:r>
              <a:rPr lang="en-US" dirty="0"/>
              <a:t>5 Year Capital Cost</a:t>
            </a:r>
          </a:p>
          <a:p>
            <a:r>
              <a:rPr lang="en-US" dirty="0"/>
              <a:t>Roof Replacement</a:t>
            </a:r>
          </a:p>
          <a:p>
            <a:r>
              <a:rPr lang="en-US" dirty="0"/>
              <a:t>Interior and Exterior Finishing</a:t>
            </a:r>
          </a:p>
          <a:p>
            <a:r>
              <a:rPr lang="en-US" dirty="0"/>
              <a:t>HVAC (2 Pipe Hydronic System, Duct Work Replacement)</a:t>
            </a:r>
          </a:p>
          <a:p>
            <a:endParaRPr lang="en-US" dirty="0"/>
          </a:p>
          <a:p>
            <a:r>
              <a:rPr lang="en-US" dirty="0"/>
              <a:t>Total Cost:</a:t>
            </a:r>
            <a:r>
              <a:rPr lang="en-US" sz="2400" dirty="0"/>
              <a:t> $ 4,398,479.62 / 5 Years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51244E0-603F-47F2-83FB-E9B42AE27A20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3742" r="30207" b="-2"/>
          <a:stretch/>
        </p:blipFill>
        <p:spPr>
          <a:xfrm>
            <a:off x="794325" y="2336872"/>
            <a:ext cx="2692907" cy="3598789"/>
          </a:xfrm>
          <a:prstGeom prst="rect">
            <a:avLst/>
          </a:prstGeom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51071779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6000"/>
                <a:shade val="100000"/>
                <a:hueMod val="92000"/>
                <a:satMod val="200000"/>
                <a:lumMod val="128000"/>
              </a:schemeClr>
            </a:gs>
            <a:gs pos="50000">
              <a:schemeClr val="bg2">
                <a:shade val="100000"/>
                <a:hueMod val="100000"/>
                <a:satMod val="110000"/>
                <a:lumMod val="130000"/>
              </a:schemeClr>
            </a:gs>
            <a:gs pos="100000">
              <a:schemeClr val="bg2">
                <a:shade val="78000"/>
                <a:hueMod val="118000"/>
                <a:satMod val="12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8DCA3673-CDE4-40C5-9FA8-F89874CFBA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2188824" cy="685800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95756E8F-499C-4533-BBE8-309C3E8D98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176" y="0"/>
            <a:ext cx="12192000" cy="6858000"/>
          </a:xfrm>
          <a:prstGeom prst="rect">
            <a:avLst/>
          </a:prstGeom>
        </p:spPr>
      </p:pic>
      <p:sp>
        <p:nvSpPr>
          <p:cNvPr id="17" name="Rectangle 16">
            <a:extLst>
              <a:ext uri="{FF2B5EF4-FFF2-40B4-BE49-F238E27FC236}">
                <a16:creationId xmlns:a16="http://schemas.microsoft.com/office/drawing/2014/main" id="{0FFFD040-32A9-4D2B-86CA-599D030A41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39056" y="0"/>
            <a:ext cx="7552944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863205CA-B7FF-4C25-A4C8-3BBBCE19D9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White">
          <a:xfrm>
            <a:off x="2" y="609600"/>
            <a:ext cx="4959094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9D053B8-C3FD-4BF7-8CDE-32FD865B2D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0321" y="753228"/>
            <a:ext cx="4136123" cy="1080938"/>
          </a:xfrm>
        </p:spPr>
        <p:txBody>
          <a:bodyPr>
            <a:normAutofit/>
          </a:bodyPr>
          <a:lstStyle/>
          <a:p>
            <a:r>
              <a:rPr lang="en-US" sz="2400" dirty="0"/>
              <a:t>Police Department Headquarters Cont.</a:t>
            </a:r>
          </a:p>
        </p:txBody>
      </p:sp>
      <p:pic>
        <p:nvPicPr>
          <p:cNvPr id="21" name="Picture 20">
            <a:extLst>
              <a:ext uri="{FF2B5EF4-FFF2-40B4-BE49-F238E27FC236}">
                <a16:creationId xmlns:a16="http://schemas.microsoft.com/office/drawing/2014/main" id="{306E3F32-3C1A-4B6E-AF26-8A15A78856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" y="1970241"/>
            <a:ext cx="4956048" cy="199787"/>
          </a:xfrm>
          <a:prstGeom prst="rect">
            <a:avLst/>
          </a:prstGeom>
        </p:spPr>
      </p:pic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5B72D981-A520-44BF-B463-A47CC8EB76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0321" y="2336873"/>
            <a:ext cx="3656289" cy="3599316"/>
          </a:xfrm>
        </p:spPr>
        <p:txBody>
          <a:bodyPr>
            <a:normAutofit/>
          </a:bodyPr>
          <a:lstStyle/>
          <a:p>
            <a:r>
              <a:rPr lang="en-US" sz="1400" dirty="0"/>
              <a:t>Total: $4,398,479.62</a:t>
            </a:r>
          </a:p>
        </p:txBody>
      </p:sp>
      <p:graphicFrame>
        <p:nvGraphicFramePr>
          <p:cNvPr id="11" name="Chart 10">
            <a:extLst>
              <a:ext uri="{FF2B5EF4-FFF2-40B4-BE49-F238E27FC236}">
                <a16:creationId xmlns:a16="http://schemas.microsoft.com/office/drawing/2014/main" id="{DF7ECAA9-F730-48C8-BECB-6CF8331F869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19804364"/>
              </p:ext>
            </p:extLst>
          </p:nvPr>
        </p:nvGraphicFramePr>
        <p:xfrm>
          <a:off x="-84167" y="2950184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D484BD18-F9DB-4C62-8DD6-4C863BFB524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47763829"/>
              </p:ext>
            </p:extLst>
          </p:nvPr>
        </p:nvGraphicFramePr>
        <p:xfrm>
          <a:off x="5015948" y="629476"/>
          <a:ext cx="7082536" cy="5824334"/>
        </p:xfrm>
        <a:graphic>
          <a:graphicData uri="http://schemas.openxmlformats.org/drawingml/2006/table">
            <a:tbl>
              <a:tblPr/>
              <a:tblGrid>
                <a:gridCol w="3318216">
                  <a:extLst>
                    <a:ext uri="{9D8B030D-6E8A-4147-A177-3AD203B41FA5}">
                      <a16:colId xmlns:a16="http://schemas.microsoft.com/office/drawing/2014/main" val="2940176275"/>
                    </a:ext>
                  </a:extLst>
                </a:gridCol>
                <a:gridCol w="938182">
                  <a:extLst>
                    <a:ext uri="{9D8B030D-6E8A-4147-A177-3AD203B41FA5}">
                      <a16:colId xmlns:a16="http://schemas.microsoft.com/office/drawing/2014/main" val="5947"/>
                    </a:ext>
                  </a:extLst>
                </a:gridCol>
                <a:gridCol w="1093391">
                  <a:extLst>
                    <a:ext uri="{9D8B030D-6E8A-4147-A177-3AD203B41FA5}">
                      <a16:colId xmlns:a16="http://schemas.microsoft.com/office/drawing/2014/main" val="2823762285"/>
                    </a:ext>
                  </a:extLst>
                </a:gridCol>
                <a:gridCol w="1051011">
                  <a:extLst>
                    <a:ext uri="{9D8B030D-6E8A-4147-A177-3AD203B41FA5}">
                      <a16:colId xmlns:a16="http://schemas.microsoft.com/office/drawing/2014/main" val="354920537"/>
                    </a:ext>
                  </a:extLst>
                </a:gridCol>
                <a:gridCol w="681736">
                  <a:extLst>
                    <a:ext uri="{9D8B030D-6E8A-4147-A177-3AD203B41FA5}">
                      <a16:colId xmlns:a16="http://schemas.microsoft.com/office/drawing/2014/main" val="271130359"/>
                    </a:ext>
                  </a:extLst>
                </a:gridCol>
              </a:tblGrid>
              <a:tr h="565531"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Description</a:t>
                      </a:r>
                    </a:p>
                  </a:txBody>
                  <a:tcPr marL="2421" marR="2421" marT="242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Location</a:t>
                      </a:r>
                    </a:p>
                  </a:txBody>
                  <a:tcPr marL="2421" marR="2421" marT="242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Type</a:t>
                      </a:r>
                    </a:p>
                  </a:txBody>
                  <a:tcPr marL="2421" marR="2421" marT="242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Inflated Est. Cost </a:t>
                      </a:r>
                    </a:p>
                  </a:txBody>
                  <a:tcPr marL="2421" marR="2421" marT="242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Est. Completion Year</a:t>
                      </a:r>
                    </a:p>
                  </a:txBody>
                  <a:tcPr marL="2421" marR="2421" marT="242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16603601"/>
                  </a:ext>
                </a:extLst>
              </a:tr>
              <a:tr h="391106"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Interior Wall Finish,  any surface, Prep &amp; Paint</a:t>
                      </a:r>
                    </a:p>
                  </a:txBody>
                  <a:tcPr marL="2421" marR="2421" marT="242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27-Police Station HQ</a:t>
                      </a:r>
                    </a:p>
                  </a:txBody>
                  <a:tcPr marL="2421" marR="2421" marT="242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Interior Wall</a:t>
                      </a:r>
                    </a:p>
                  </a:txBody>
                  <a:tcPr marL="2421" marR="2421" marT="242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        203,286.96 </a:t>
                      </a:r>
                    </a:p>
                  </a:txBody>
                  <a:tcPr marL="2421" marR="2421" marT="242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2022</a:t>
                      </a:r>
                    </a:p>
                  </a:txBody>
                  <a:tcPr marL="2421" marR="2421" marT="242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02971002"/>
                  </a:ext>
                </a:extLst>
              </a:tr>
              <a:tr h="391106"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Replace - Condensing Unit/Heat Pump, 47 TON</a:t>
                      </a:r>
                    </a:p>
                  </a:txBody>
                  <a:tcPr marL="2421" marR="2421" marT="242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27-Police Station HQ</a:t>
                      </a:r>
                    </a:p>
                  </a:txBody>
                  <a:tcPr marL="2421" marR="2421" marT="242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HVAC</a:t>
                      </a:r>
                    </a:p>
                  </a:txBody>
                  <a:tcPr marL="2421" marR="2421" marT="242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        106,634.10 </a:t>
                      </a:r>
                    </a:p>
                  </a:txBody>
                  <a:tcPr marL="2421" marR="2421" marT="242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2024</a:t>
                      </a:r>
                    </a:p>
                  </a:txBody>
                  <a:tcPr marL="2421" marR="2421" marT="242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46068022"/>
                  </a:ext>
                </a:extLst>
              </a:tr>
              <a:tr h="391106"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Interior Floor Finish, Carpet Commercial Standard, Replace</a:t>
                      </a:r>
                    </a:p>
                  </a:txBody>
                  <a:tcPr marL="2421" marR="2421" marT="242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27-Police Station HQ</a:t>
                      </a:r>
                    </a:p>
                  </a:txBody>
                  <a:tcPr marL="2421" marR="2421" marT="242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Interior Floor</a:t>
                      </a:r>
                    </a:p>
                  </a:txBody>
                  <a:tcPr marL="2421" marR="2421" marT="242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        264,248.27 </a:t>
                      </a:r>
                    </a:p>
                  </a:txBody>
                  <a:tcPr marL="2421" marR="2421" marT="242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2024</a:t>
                      </a:r>
                    </a:p>
                  </a:txBody>
                  <a:tcPr marL="2421" marR="2421" marT="242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43031988"/>
                  </a:ext>
                </a:extLst>
              </a:tr>
              <a:tr h="391106"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Interior Floor Finish, Vinyl Tile (VCT), Replace</a:t>
                      </a:r>
                    </a:p>
                  </a:txBody>
                  <a:tcPr marL="2421" marR="2421" marT="242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27-Police Station HQ</a:t>
                      </a:r>
                    </a:p>
                  </a:txBody>
                  <a:tcPr marL="2421" marR="2421" marT="242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Interior Floor</a:t>
                      </a:r>
                    </a:p>
                  </a:txBody>
                  <a:tcPr marL="2421" marR="2421" marT="242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          87,326.15 </a:t>
                      </a:r>
                    </a:p>
                  </a:txBody>
                  <a:tcPr marL="2421" marR="2421" marT="242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2024</a:t>
                      </a:r>
                    </a:p>
                  </a:txBody>
                  <a:tcPr marL="2421" marR="2421" marT="242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58214731"/>
                  </a:ext>
                </a:extLst>
              </a:tr>
              <a:tr h="391106"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Exterior Wall, Brick or Brick Veneer, 1-2 Stories, Repoint</a:t>
                      </a:r>
                    </a:p>
                  </a:txBody>
                  <a:tcPr marL="2421" marR="2421" marT="242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27-Police Station HQ</a:t>
                      </a:r>
                    </a:p>
                  </a:txBody>
                  <a:tcPr marL="2421" marR="2421" marT="242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Exterior Wall</a:t>
                      </a:r>
                    </a:p>
                  </a:txBody>
                  <a:tcPr marL="2421" marR="2421" marT="242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        189,176.93 </a:t>
                      </a:r>
                    </a:p>
                  </a:txBody>
                  <a:tcPr marL="2421" marR="2421" marT="242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2025</a:t>
                      </a:r>
                    </a:p>
                  </a:txBody>
                  <a:tcPr marL="2421" marR="2421" marT="242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42499505"/>
                  </a:ext>
                </a:extLst>
              </a:tr>
              <a:tr h="391106"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Replace - Fire Alarm System, Office Building</a:t>
                      </a:r>
                    </a:p>
                  </a:txBody>
                  <a:tcPr marL="2421" marR="2421" marT="242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27-Police Station HQ</a:t>
                      </a:r>
                    </a:p>
                  </a:txBody>
                  <a:tcPr marL="2421" marR="2421" marT="242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FIRE PROTECTION</a:t>
                      </a:r>
                    </a:p>
                  </a:txBody>
                  <a:tcPr marL="2421" marR="2421" marT="242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        139,693.61 </a:t>
                      </a:r>
                    </a:p>
                  </a:txBody>
                  <a:tcPr marL="2421" marR="2421" marT="242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2025</a:t>
                      </a:r>
                    </a:p>
                  </a:txBody>
                  <a:tcPr marL="2421" marR="2421" marT="242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45902873"/>
                  </a:ext>
                </a:extLst>
              </a:tr>
              <a:tr h="391106"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Replace - Sprinkler Heads (per SF)</a:t>
                      </a:r>
                    </a:p>
                  </a:txBody>
                  <a:tcPr marL="2421" marR="2421" marT="242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27-Police Station HQ</a:t>
                      </a:r>
                    </a:p>
                  </a:txBody>
                  <a:tcPr marL="2421" marR="2421" marT="242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FIRE PROTECTION</a:t>
                      </a:r>
                    </a:p>
                  </a:txBody>
                  <a:tcPr marL="2421" marR="2421" marT="242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          78,725.64 </a:t>
                      </a:r>
                    </a:p>
                  </a:txBody>
                  <a:tcPr marL="2421" marR="2421" marT="242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2025</a:t>
                      </a:r>
                    </a:p>
                  </a:txBody>
                  <a:tcPr marL="2421" marR="2421" marT="242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61596193"/>
                  </a:ext>
                </a:extLst>
              </a:tr>
              <a:tr h="565531"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HVAC System Ductwork,  Medium Density, Replace</a:t>
                      </a:r>
                    </a:p>
                  </a:txBody>
                  <a:tcPr marL="2421" marR="2421" marT="242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27-Police Station HQ</a:t>
                      </a:r>
                    </a:p>
                  </a:txBody>
                  <a:tcPr marL="2421" marR="2421" marT="242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HVAC</a:t>
                      </a:r>
                    </a:p>
                  </a:txBody>
                  <a:tcPr marL="2421" marR="2421" marT="242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    1,074,338.62 </a:t>
                      </a:r>
                    </a:p>
                  </a:txBody>
                  <a:tcPr marL="2421" marR="2421" marT="242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2025</a:t>
                      </a:r>
                    </a:p>
                  </a:txBody>
                  <a:tcPr marL="2421" marR="2421" marT="242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8742619"/>
                  </a:ext>
                </a:extLst>
              </a:tr>
              <a:tr h="391106"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HVAC System Hydronic Piping, 2-Pipe, Replace</a:t>
                      </a:r>
                    </a:p>
                  </a:txBody>
                  <a:tcPr marL="2421" marR="2421" marT="242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27-Police Station HQ</a:t>
                      </a:r>
                    </a:p>
                  </a:txBody>
                  <a:tcPr marL="2421" marR="2421" marT="242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HVAC</a:t>
                      </a:r>
                    </a:p>
                  </a:txBody>
                  <a:tcPr marL="2421" marR="2421" marT="242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        465,751.37 </a:t>
                      </a:r>
                    </a:p>
                  </a:txBody>
                  <a:tcPr marL="2421" marR="2421" marT="242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2025</a:t>
                      </a:r>
                    </a:p>
                  </a:txBody>
                  <a:tcPr marL="2421" marR="2421" marT="242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97256415"/>
                  </a:ext>
                </a:extLst>
              </a:tr>
              <a:tr h="391106">
                <a:tc>
                  <a:txBody>
                    <a:bodyPr/>
                    <a:lstStyle/>
                    <a:p>
                      <a:pPr algn="l" fontAlgn="b"/>
                      <a:r>
                        <a:rPr lang="fr-FR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Replace - Variable Air Volume (VAV) Unit, 800 CFM</a:t>
                      </a:r>
                    </a:p>
                  </a:txBody>
                  <a:tcPr marL="2421" marR="2421" marT="242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27-Police Station HQ</a:t>
                      </a:r>
                    </a:p>
                  </a:txBody>
                  <a:tcPr marL="2421" marR="2421" marT="242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HVAC</a:t>
                      </a:r>
                    </a:p>
                  </a:txBody>
                  <a:tcPr marL="2421" marR="2421" marT="242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        489,727.03 </a:t>
                      </a:r>
                    </a:p>
                  </a:txBody>
                  <a:tcPr marL="2421" marR="2421" marT="242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2025</a:t>
                      </a:r>
                    </a:p>
                  </a:txBody>
                  <a:tcPr marL="2421" marR="2421" marT="242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28013540"/>
                  </a:ext>
                </a:extLst>
              </a:tr>
              <a:tr h="391106"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Interior Ceiling Finish, Suspended Acoustical Tile (ACT), Replace</a:t>
                      </a:r>
                    </a:p>
                  </a:txBody>
                  <a:tcPr marL="2421" marR="2421" marT="242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27-Police Station HQ</a:t>
                      </a:r>
                    </a:p>
                  </a:txBody>
                  <a:tcPr marL="2421" marR="2421" marT="242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Interior Ceiling</a:t>
                      </a:r>
                    </a:p>
                  </a:txBody>
                  <a:tcPr marL="2421" marR="2421" marT="242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        111,318.09 </a:t>
                      </a:r>
                    </a:p>
                  </a:txBody>
                  <a:tcPr marL="2421" marR="2421" marT="242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2025</a:t>
                      </a:r>
                    </a:p>
                  </a:txBody>
                  <a:tcPr marL="2421" marR="2421" marT="242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25444654"/>
                  </a:ext>
                </a:extLst>
              </a:tr>
              <a:tr h="391106"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Roof, Asphalt Shingle 30-Year, Replace</a:t>
                      </a:r>
                    </a:p>
                  </a:txBody>
                  <a:tcPr marL="2421" marR="2421" marT="242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27-Police Station HQ</a:t>
                      </a:r>
                    </a:p>
                  </a:txBody>
                  <a:tcPr marL="2421" marR="2421" marT="242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Roof</a:t>
                      </a:r>
                    </a:p>
                  </a:txBody>
                  <a:tcPr marL="2421" marR="2421" marT="242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        183,029.57 </a:t>
                      </a:r>
                    </a:p>
                  </a:txBody>
                  <a:tcPr marL="2421" marR="2421" marT="242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2025</a:t>
                      </a:r>
                    </a:p>
                  </a:txBody>
                  <a:tcPr marL="2421" marR="2421" marT="242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61308829"/>
                  </a:ext>
                </a:extLst>
              </a:tr>
              <a:tr h="391106"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Interior Door, Wood Solid-Core, Replace</a:t>
                      </a:r>
                    </a:p>
                  </a:txBody>
                  <a:tcPr marL="2421" marR="2421" marT="242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27-Police Station HQ</a:t>
                      </a:r>
                    </a:p>
                  </a:txBody>
                  <a:tcPr marL="2421" marR="2421" marT="242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interior door</a:t>
                      </a:r>
                    </a:p>
                  </a:txBody>
                  <a:tcPr marL="2421" marR="2421" marT="242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        131,986.84 </a:t>
                      </a:r>
                    </a:p>
                  </a:txBody>
                  <a:tcPr marL="2421" marR="2421" marT="242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2026</a:t>
                      </a:r>
                    </a:p>
                  </a:txBody>
                  <a:tcPr marL="2421" marR="2421" marT="242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3674547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92808043"/>
      </p:ext>
    </p:extLst>
  </p:cSld>
  <p:clrMapOvr>
    <a:masterClrMapping/>
  </p:clrMapOvr>
</p:sld>
</file>

<file path=ppt/theme/theme1.xml><?xml version="1.0" encoding="utf-8"?>
<a:theme xmlns:a="http://schemas.openxmlformats.org/drawingml/2006/main" name="Berlin">
  <a:themeElements>
    <a:clrScheme name="Berlin">
      <a:dk1>
        <a:sysClr val="windowText" lastClr="000000"/>
      </a:dk1>
      <a:lt1>
        <a:sysClr val="window" lastClr="FFFFFF"/>
      </a:lt1>
      <a:dk2>
        <a:srgbClr val="1F8094"/>
      </a:dk2>
      <a:lt2>
        <a:srgbClr val="E7E6E6"/>
      </a:lt2>
      <a:accent1>
        <a:srgbClr val="39CDE7"/>
      </a:accent1>
      <a:accent2>
        <a:srgbClr val="60DE72"/>
      </a:accent2>
      <a:accent3>
        <a:srgbClr val="DDCC64"/>
      </a:accent3>
      <a:accent4>
        <a:srgbClr val="F49D50"/>
      </a:accent4>
      <a:accent5>
        <a:srgbClr val="E44951"/>
      </a:accent5>
      <a:accent6>
        <a:srgbClr val="D666F9"/>
      </a:accent6>
      <a:hlink>
        <a:srgbClr val="4BF7ED"/>
      </a:hlink>
      <a:folHlink>
        <a:srgbClr val="95E9F4"/>
      </a:folHlink>
    </a:clrScheme>
    <a:fontScheme name="Berlin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92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118000"/>
                <a:satMod val="12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C7DC10E3-4FF5-456B-A359-A0F378C1E5FB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22785</TotalTime>
  <Words>1154</Words>
  <Application>Microsoft Office PowerPoint</Application>
  <PresentationFormat>Widescreen</PresentationFormat>
  <Paragraphs>368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Trebuchet MS</vt:lpstr>
      <vt:lpstr>Berlin</vt:lpstr>
      <vt:lpstr>Department of Public Works 2022-2026 Capital Planning</vt:lpstr>
      <vt:lpstr>Background</vt:lpstr>
      <vt:lpstr>Town of Plymouth 5 Year Capital Plan</vt:lpstr>
      <vt:lpstr>PowerPoint Presentation</vt:lpstr>
      <vt:lpstr>Project Classifications</vt:lpstr>
      <vt:lpstr>Memorial Hall</vt:lpstr>
      <vt:lpstr>Memorial Hall cont.</vt:lpstr>
      <vt:lpstr>Police Department Headquarters</vt:lpstr>
      <vt:lpstr>Police Department Headquarters Cont.</vt:lpstr>
      <vt:lpstr>Total 5 Year Capital Forecast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Plymouth DPW Facilities STM 2020-Capital</dc:title>
  <dc:creator>James Doherty</dc:creator>
  <cp:lastModifiedBy>Nick Hill</cp:lastModifiedBy>
  <cp:revision>41</cp:revision>
  <cp:lastPrinted>2021-03-30T18:00:49Z</cp:lastPrinted>
  <dcterms:created xsi:type="dcterms:W3CDTF">2020-03-05T19:17:11Z</dcterms:created>
  <dcterms:modified xsi:type="dcterms:W3CDTF">2021-04-14T15:49:55Z</dcterms:modified>
</cp:coreProperties>
</file>