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467" r:id="rId2"/>
    <p:sldId id="469" r:id="rId3"/>
    <p:sldId id="470" r:id="rId4"/>
    <p:sldId id="471" r:id="rId5"/>
    <p:sldId id="465" r:id="rId6"/>
    <p:sldId id="476" r:id="rId7"/>
    <p:sldId id="478" r:id="rId8"/>
    <p:sldId id="477" r:id="rId9"/>
    <p:sldId id="458" r:id="rId10"/>
    <p:sldId id="439" r:id="rId11"/>
    <p:sldId id="448" r:id="rId12"/>
    <p:sldId id="450" r:id="rId13"/>
    <p:sldId id="449" r:id="rId14"/>
    <p:sldId id="451" r:id="rId15"/>
    <p:sldId id="453" r:id="rId16"/>
    <p:sldId id="456" r:id="rId17"/>
    <p:sldId id="414" r:id="rId18"/>
    <p:sldId id="370" r:id="rId19"/>
    <p:sldId id="480" r:id="rId20"/>
    <p:sldId id="479" r:id="rId21"/>
    <p:sldId id="481" r:id="rId22"/>
    <p:sldId id="482" r:id="rId23"/>
    <p:sldId id="483" r:id="rId24"/>
    <p:sldId id="484" r:id="rId25"/>
    <p:sldId id="485" r:id="rId26"/>
    <p:sldId id="474" r:id="rId2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ith Lindabury" initials="K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480"/>
    <a:srgbClr val="302B9B"/>
    <a:srgbClr val="4207B9"/>
    <a:srgbClr val="0000FF"/>
    <a:srgbClr val="DEEBF7"/>
    <a:srgbClr val="2E75B6"/>
    <a:srgbClr val="90EE90"/>
    <a:srgbClr val="FFC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>
        <p:scale>
          <a:sx n="100" d="100"/>
          <a:sy n="100" d="100"/>
        </p:scale>
        <p:origin x="198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1699" cy="463406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2"/>
            <a:ext cx="3011699" cy="463406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23085DCE-489D-4C47-84F2-E0724E3E2DE3}" type="datetimeFigureOut">
              <a:rPr lang="en-US" smtClean="0"/>
              <a:t>1/18/2018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3"/>
            <a:ext cx="5560060" cy="3636705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3406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3406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4A98441A-6161-45DA-842C-3C8635507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5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EECB66-0716-490E-9A6F-EE40821593E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Plymouth New Source Water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8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EECB66-0716-490E-9A6F-EE40821593E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Plymouth New Source Water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7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EECB66-0716-490E-9A6F-EE40821593E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North Easton MCP Sites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95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EECB66-0716-490E-9A6F-EE40821593E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North Easton MCP Sites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3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EECB66-0716-490E-9A6F-EE40821593E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Plymouth New Source Water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8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8441A-6161-45DA-842C-3C8635507BF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86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EECB66-0716-490E-9A6F-EE40821593E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North Easton MCP Sites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6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115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27CE6A39-8A10-4228-8D20-BFAA4A5A939B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3DECD34B-44F6-43D8-ACD2-2D73B69517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1554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5219-1319-4FA9-BE78-14E16600127B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9F22-6017-415A-AEDA-1D8C65430D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1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0FA94-9035-4347-865C-F1B0C58F0B40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9F22-6017-415A-AEDA-1D8C65430D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4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1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7539E109-0B68-477E-83C5-225DCFADA15B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32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E9B2AA95-0C02-41D3-AB4F-B5DCEFCFAE2B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885D7BCB-95DC-49F8-99D8-E58C5CBBE7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9627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152401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91C94DB6-9EF4-48D9-BAB1-9799558A5909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27C81727-60BF-4E92-AC5B-3A34AAD1BE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9360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152401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C0FAB414-41BD-4FDD-8437-A9A23B4BB0E2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487F18FA-9CE9-4103-BE98-2542BBCE87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7804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447E9F51-CB8D-4161-B3D7-C50A5DDDD2E3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C7A7D586-BA2E-47FB-86A8-5B451D82E8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425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12AB5CC3-83CE-4A6C-A5E9-3CA07E685E32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14E9A153-815A-4D44-BA93-19D9DD625B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9833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6CCD6275-DB64-42B4-B9B1-ABDF13E242AD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FE3F7CFF-1405-457F-8205-D806BBFD1E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098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152401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8DE9E230-11B9-496E-9E18-4000B3374626}" type="datetime1">
              <a:rPr lang="en-US" smtClean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dirty="0"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096000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969696"/>
                </a:solidFill>
                <a:latin typeface="Tahoma" charset="0"/>
              </a:defRPr>
            </a:lvl1pPr>
          </a:lstStyle>
          <a:p>
            <a:pPr>
              <a:defRPr/>
            </a:pPr>
            <a:fld id="{127B3605-94B6-4F1A-ACAC-555BD220E7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481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8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82484" y="250903"/>
            <a:ext cx="7793037" cy="621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Town of Plymouth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Department of Public Works</a:t>
            </a:r>
            <a: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Forges Field &amp; 200-Acre Site</a:t>
            </a: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Pumping Effects Analysis for</a:t>
            </a:r>
            <a:b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Environmental Impact </a:t>
            </a:r>
            <a: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Study</a:t>
            </a:r>
            <a:b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Forges Field – </a:t>
            </a:r>
            <a:b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Capital Project Request</a:t>
            </a:r>
            <a: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January 23, 2018</a:t>
            </a:r>
            <a: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endParaRPr lang="en-US" sz="4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gray">
          <a:xfrm>
            <a:off x="1749096" y="3276600"/>
            <a:ext cx="8226425" cy="31750"/>
          </a:xfrm>
          <a:prstGeom prst="rect">
            <a:avLst/>
          </a:prstGeom>
          <a:gradFill rotWithShape="0">
            <a:gsLst>
              <a:gs pos="0">
                <a:srgbClr val="00A84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2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02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0CCE7EBE-95DA-4EC8-9BE9-5552FF89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152401"/>
            <a:ext cx="5617935" cy="14620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3. Groundwater Flow Map Pre-pumping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6842A9-81F5-4A1E-BD09-D1E55BC0A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74" y="0"/>
            <a:ext cx="4437526" cy="6857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6233" r="21800" b="25207"/>
          <a:stretch/>
        </p:blipFill>
        <p:spPr>
          <a:xfrm>
            <a:off x="3888022" y="1889428"/>
            <a:ext cx="3866452" cy="49685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473" y="1782147"/>
            <a:ext cx="2957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With all existing wells pumping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7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7FCF44-AD89-41B2-AC71-82B66122D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45" y="5723"/>
            <a:ext cx="4437527" cy="68579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0385B8D-882C-4727-BDF0-50AF287F46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6753" y="289962"/>
            <a:ext cx="5057192" cy="16335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3. </a:t>
            </a:r>
            <a:r>
              <a:rPr lang="en-US" sz="4000" dirty="0" smtClean="0">
                <a:solidFill>
                  <a:schemeClr val="bg1"/>
                </a:solidFill>
              </a:rPr>
              <a:t>Water </a:t>
            </a:r>
            <a:r>
              <a:rPr lang="en-US" sz="4000" dirty="0">
                <a:solidFill>
                  <a:schemeClr val="bg1"/>
                </a:solidFill>
              </a:rPr>
              <a:t>Level Drawdown with Forges Field </a:t>
            </a:r>
            <a:r>
              <a:rPr lang="en-US" sz="4000" dirty="0" smtClean="0">
                <a:solidFill>
                  <a:schemeClr val="bg1"/>
                </a:solidFill>
              </a:rPr>
              <a:t>Pumping </a:t>
            </a:r>
            <a:r>
              <a:rPr lang="en-US" sz="4000" dirty="0" smtClean="0">
                <a:solidFill>
                  <a:schemeClr val="bg1"/>
                </a:solidFill>
              </a:rPr>
              <a:t>at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1 </a:t>
            </a:r>
            <a:r>
              <a:rPr lang="en-US" sz="4000" dirty="0">
                <a:solidFill>
                  <a:schemeClr val="bg1"/>
                </a:solidFill>
              </a:rPr>
              <a:t>MGD</a:t>
            </a:r>
          </a:p>
        </p:txBody>
      </p:sp>
    </p:spTree>
    <p:extLst>
      <p:ext uri="{BB962C8B-B14F-4D97-AF65-F5344CB8AC3E}">
        <p14:creationId xmlns:p14="http://schemas.microsoft.com/office/powerpoint/2010/main" val="142252427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23D9C2-5311-48E9-93A7-0036C569F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0683" y="99495"/>
            <a:ext cx="5223932" cy="198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 Forges </a:t>
            </a:r>
            <a:r>
              <a:rPr lang="en-US" dirty="0">
                <a:solidFill>
                  <a:schemeClr val="bg1"/>
                </a:solidFill>
              </a:rPr>
              <a:t>Field Area of Influence </a:t>
            </a:r>
            <a:r>
              <a:rPr lang="en-US" dirty="0" smtClean="0">
                <a:solidFill>
                  <a:schemeClr val="bg1"/>
                </a:solidFill>
              </a:rPr>
              <a:t>at pumping </a:t>
            </a:r>
            <a:r>
              <a:rPr lang="en-US" dirty="0">
                <a:solidFill>
                  <a:schemeClr val="bg1"/>
                </a:solidFill>
              </a:rPr>
              <a:t>rate 1 </a:t>
            </a:r>
            <a:r>
              <a:rPr lang="en-US" dirty="0" smtClean="0">
                <a:solidFill>
                  <a:schemeClr val="bg1"/>
                </a:solidFill>
              </a:rPr>
              <a:t>MGD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(=0.1 feet </a:t>
            </a:r>
            <a:r>
              <a:rPr lang="en-US" dirty="0" smtClean="0">
                <a:solidFill>
                  <a:schemeClr val="bg1"/>
                </a:solidFill>
              </a:rPr>
              <a:t>of drawdown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ED200F-6CE8-477E-93B4-9B09F25F4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15" y="0"/>
            <a:ext cx="443752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3572" y="3352763"/>
            <a:ext cx="4746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Area of Influence 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required for DEP approval process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8187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23D9C2-5311-48E9-93A7-0036C569F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2524" y="1341600"/>
            <a:ext cx="5480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3. Forges </a:t>
            </a:r>
            <a:r>
              <a:rPr lang="en-US" sz="4000" dirty="0">
                <a:solidFill>
                  <a:schemeClr val="bg1"/>
                </a:solidFill>
              </a:rPr>
              <a:t>Field Zone </a:t>
            </a:r>
            <a:r>
              <a:rPr lang="en-US" sz="4000" dirty="0" smtClean="0">
                <a:solidFill>
                  <a:schemeClr val="bg1"/>
                </a:solidFill>
              </a:rPr>
              <a:t>II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(pumping </a:t>
            </a:r>
            <a:r>
              <a:rPr lang="en-US" sz="4000" dirty="0" smtClean="0">
                <a:solidFill>
                  <a:schemeClr val="bg1"/>
                </a:solidFill>
              </a:rPr>
              <a:t>rate 1 MGD)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ED200F-6CE8-477E-93B4-9B09F25F4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14" y="0"/>
            <a:ext cx="443752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5127" y="3359989"/>
            <a:ext cx="2766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assumes 180 day of pumping with no recharge to aquifer</a:t>
            </a:r>
          </a:p>
        </p:txBody>
      </p:sp>
    </p:spTree>
    <p:extLst>
      <p:ext uri="{BB962C8B-B14F-4D97-AF65-F5344CB8AC3E}">
        <p14:creationId xmlns:p14="http://schemas.microsoft.com/office/powerpoint/2010/main" val="116812082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338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3. Forges </a:t>
            </a:r>
            <a:r>
              <a:rPr lang="en-US" dirty="0" smtClean="0">
                <a:solidFill>
                  <a:schemeClr val="bg1"/>
                </a:solidFill>
              </a:rPr>
              <a:t>Field Pumping Effects 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Eel </a:t>
            </a:r>
            <a:r>
              <a:rPr lang="en-US" dirty="0">
                <a:solidFill>
                  <a:schemeClr val="bg1"/>
                </a:solidFill>
              </a:rPr>
              <a:t>River Discharge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79E400-9DC2-44B6-87DF-6F06E50DC15D}"/>
              </a:ext>
            </a:extLst>
          </p:cNvPr>
          <p:cNvSpPr txBox="1"/>
          <p:nvPr/>
        </p:nvSpPr>
        <p:spPr>
          <a:xfrm>
            <a:off x="11292606" y="635214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A933D5-5B1A-4D93-BDF9-B20ECD57A14A}"/>
              </a:ext>
            </a:extLst>
          </p:cNvPr>
          <p:cNvSpPr txBox="1"/>
          <p:nvPr/>
        </p:nvSpPr>
        <p:spPr>
          <a:xfrm>
            <a:off x="115613" y="2801021"/>
            <a:ext cx="2787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*Discharge values rounded to the nearest 10 gallons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74A55F3-4AE8-4BCC-8507-66ED87A3D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30022"/>
              </p:ext>
            </p:extLst>
          </p:nvPr>
        </p:nvGraphicFramePr>
        <p:xfrm>
          <a:off x="-2" y="1359096"/>
          <a:ext cx="12192002" cy="1383233"/>
        </p:xfrm>
        <a:graphic>
          <a:graphicData uri="http://schemas.openxmlformats.org/drawingml/2006/table">
            <a:tbl>
              <a:tblPr/>
              <a:tblGrid>
                <a:gridCol w="971826">
                  <a:extLst>
                    <a:ext uri="{9D8B030D-6E8A-4147-A177-3AD203B41FA5}">
                      <a16:colId xmlns:a16="http://schemas.microsoft.com/office/drawing/2014/main" xmlns="" val="3042357510"/>
                    </a:ext>
                  </a:extLst>
                </a:gridCol>
                <a:gridCol w="1855304">
                  <a:extLst>
                    <a:ext uri="{9D8B030D-6E8A-4147-A177-3AD203B41FA5}">
                      <a16:colId xmlns:a16="http://schemas.microsoft.com/office/drawing/2014/main" xmlns="" val="3750217929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2867422689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2486483334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364012515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3353072842"/>
                    </a:ext>
                  </a:extLst>
                </a:gridCol>
                <a:gridCol w="927652">
                  <a:extLst>
                    <a:ext uri="{9D8B030D-6E8A-4147-A177-3AD203B41FA5}">
                      <a16:colId xmlns:a16="http://schemas.microsoft.com/office/drawing/2014/main" xmlns="" val="338669643"/>
                    </a:ext>
                  </a:extLst>
                </a:gridCol>
                <a:gridCol w="927652">
                  <a:extLst>
                    <a:ext uri="{9D8B030D-6E8A-4147-A177-3AD203B41FA5}">
                      <a16:colId xmlns:a16="http://schemas.microsoft.com/office/drawing/2014/main" xmlns="" val="1132082997"/>
                    </a:ext>
                  </a:extLst>
                </a:gridCol>
                <a:gridCol w="927652">
                  <a:extLst>
                    <a:ext uri="{9D8B030D-6E8A-4147-A177-3AD203B41FA5}">
                      <a16:colId xmlns:a16="http://schemas.microsoft.com/office/drawing/2014/main" xmlns="" val="3418646860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1239118622"/>
                    </a:ext>
                  </a:extLst>
                </a:gridCol>
                <a:gridCol w="927652">
                  <a:extLst>
                    <a:ext uri="{9D8B030D-6E8A-4147-A177-3AD203B41FA5}">
                      <a16:colId xmlns:a16="http://schemas.microsoft.com/office/drawing/2014/main" xmlns="" val="2649251181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3350936899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4036938916"/>
                    </a:ext>
                  </a:extLst>
                </a:gridCol>
                <a:gridCol w="706783">
                  <a:extLst>
                    <a:ext uri="{9D8B030D-6E8A-4147-A177-3AD203B41FA5}">
                      <a16:colId xmlns:a16="http://schemas.microsoft.com/office/drawing/2014/main" xmlns="" val="2560986566"/>
                    </a:ext>
                  </a:extLst>
                </a:gridCol>
              </a:tblGrid>
              <a:tr h="24324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September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December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9015508"/>
                  </a:ext>
                </a:extLst>
              </a:tr>
              <a:tr h="293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Pre-pumping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(gpm)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1055625"/>
                  </a:ext>
                </a:extLst>
              </a:tr>
              <a:tr h="23004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Forges Field: 1 MGD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gpm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9551946"/>
                  </a:ext>
                </a:extLst>
              </a:tr>
              <a:tr h="2300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Change in Discharge (gpm)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61515"/>
                  </a:ext>
                </a:extLst>
              </a:tr>
              <a:tr h="241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12686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14C4E5-C398-4322-AD5B-9138337DC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63" y="2742328"/>
            <a:ext cx="6383639" cy="411567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711646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210292-F7D1-4734-997E-8B6E669EC8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3. Forges </a:t>
            </a:r>
            <a:r>
              <a:rPr lang="en-US" dirty="0" smtClean="0">
                <a:solidFill>
                  <a:schemeClr val="bg1"/>
                </a:solidFill>
              </a:rPr>
              <a:t>Field Pumping Effects </a:t>
            </a:r>
            <a:r>
              <a:rPr lang="en-US" dirty="0">
                <a:solidFill>
                  <a:schemeClr val="bg1"/>
                </a:solidFill>
              </a:rPr>
              <a:t>to Existing Wells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F904DD4-B90E-4CDA-BB03-96467EA9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252968"/>
              </p:ext>
            </p:extLst>
          </p:nvPr>
        </p:nvGraphicFramePr>
        <p:xfrm>
          <a:off x="0" y="2076984"/>
          <a:ext cx="12191999" cy="2079208"/>
        </p:xfrm>
        <a:graphic>
          <a:graphicData uri="http://schemas.openxmlformats.org/drawingml/2006/table">
            <a:tbl>
              <a:tblPr/>
              <a:tblGrid>
                <a:gridCol w="1206107">
                  <a:extLst>
                    <a:ext uri="{9D8B030D-6E8A-4147-A177-3AD203B41FA5}">
                      <a16:colId xmlns:a16="http://schemas.microsoft.com/office/drawing/2014/main" xmlns="" val="3938741660"/>
                    </a:ext>
                  </a:extLst>
                </a:gridCol>
                <a:gridCol w="3670692">
                  <a:extLst>
                    <a:ext uri="{9D8B030D-6E8A-4147-A177-3AD203B41FA5}">
                      <a16:colId xmlns:a16="http://schemas.microsoft.com/office/drawing/2014/main" xmlns="" val="949250200"/>
                    </a:ext>
                  </a:extLst>
                </a:gridCol>
                <a:gridCol w="1040524">
                  <a:extLst>
                    <a:ext uri="{9D8B030D-6E8A-4147-A177-3AD203B41FA5}">
                      <a16:colId xmlns:a16="http://schemas.microsoft.com/office/drawing/2014/main" xmlns="" val="3569843539"/>
                    </a:ext>
                  </a:extLst>
                </a:gridCol>
                <a:gridCol w="998483">
                  <a:extLst>
                    <a:ext uri="{9D8B030D-6E8A-4147-A177-3AD203B41FA5}">
                      <a16:colId xmlns:a16="http://schemas.microsoft.com/office/drawing/2014/main" xmlns="" val="3820043658"/>
                    </a:ext>
                  </a:extLst>
                </a:gridCol>
                <a:gridCol w="1145628">
                  <a:extLst>
                    <a:ext uri="{9D8B030D-6E8A-4147-A177-3AD203B41FA5}">
                      <a16:colId xmlns:a16="http://schemas.microsoft.com/office/drawing/2014/main" xmlns="" val="64766008"/>
                    </a:ext>
                  </a:extLst>
                </a:gridCol>
                <a:gridCol w="1208689">
                  <a:extLst>
                    <a:ext uri="{9D8B030D-6E8A-4147-A177-3AD203B41FA5}">
                      <a16:colId xmlns:a16="http://schemas.microsoft.com/office/drawing/2014/main" xmlns="" val="2377804068"/>
                    </a:ext>
                  </a:extLst>
                </a:gridCol>
                <a:gridCol w="1103587">
                  <a:extLst>
                    <a:ext uri="{9D8B030D-6E8A-4147-A177-3AD203B41FA5}">
                      <a16:colId xmlns:a16="http://schemas.microsoft.com/office/drawing/2014/main" xmlns="" val="2200644104"/>
                    </a:ext>
                  </a:extLst>
                </a:gridCol>
                <a:gridCol w="987972">
                  <a:extLst>
                    <a:ext uri="{9D8B030D-6E8A-4147-A177-3AD203B41FA5}">
                      <a16:colId xmlns:a16="http://schemas.microsoft.com/office/drawing/2014/main" xmlns="" val="4103245199"/>
                    </a:ext>
                  </a:extLst>
                </a:gridCol>
                <a:gridCol w="830317">
                  <a:extLst>
                    <a:ext uri="{9D8B030D-6E8A-4147-A177-3AD203B41FA5}">
                      <a16:colId xmlns:a16="http://schemas.microsoft.com/office/drawing/2014/main" xmlns="" val="4083536637"/>
                    </a:ext>
                  </a:extLst>
                </a:gridCol>
              </a:tblGrid>
              <a:tr h="350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Crosswinds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FF Irrigation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Old Sandwich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Pine Hills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SPHS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Waverly 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Oaks 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Waverly Oaks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549657"/>
                  </a:ext>
                </a:extLst>
              </a:tr>
              <a:tr h="3743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Pumping Rate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Pumping Rate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410,711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181,474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5680018"/>
                  </a:ext>
                </a:extLst>
              </a:tr>
              <a:tr h="38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Pumping Rate (MGY)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3489588"/>
                  </a:ext>
                </a:extLst>
              </a:tr>
              <a:tr h="4414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Post-Forges Field Pumping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Avg.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Drawdown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(feet)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058059"/>
                  </a:ext>
                </a:extLst>
              </a:tr>
              <a:tr h="438333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Minimum Available Water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Well Screen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202614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4303" y="4403834"/>
            <a:ext cx="6163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No Adverse Affects to Existing Wells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0376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2875" y="225500"/>
            <a:ext cx="5216911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4. 200-Acre </a:t>
            </a:r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33709" y="977975"/>
            <a:ext cx="5603486" cy="57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Test well, observation wells installed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Piezometer in Little Long Pond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Depth to Water: 50’ </a:t>
            </a:r>
            <a:r>
              <a:rPr lang="en-US" sz="2400" dirty="0" err="1">
                <a:solidFill>
                  <a:schemeClr val="bg1"/>
                </a:solidFill>
              </a:rPr>
              <a:t>bgs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Test Well Screen:116’ to 131’ bgs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Pump Test (5 day): August 2016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Pumping Rate: 790 </a:t>
            </a:r>
            <a:r>
              <a:rPr lang="en-US" sz="2400" dirty="0" err="1">
                <a:solidFill>
                  <a:schemeClr val="bg1"/>
                </a:solidFill>
              </a:rPr>
              <a:t>gpm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1.13 MGD)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Approvable Yield: up </a:t>
            </a:r>
            <a:r>
              <a:rPr lang="en-US" sz="2400" dirty="0" smtClean="0">
                <a:solidFill>
                  <a:schemeClr val="bg1"/>
                </a:solidFill>
              </a:rPr>
              <a:t>to 2.27 MGD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Water Quality Excellent (only pH adjustment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Requesting 1 </a:t>
            </a:r>
            <a:r>
              <a:rPr lang="en-US" sz="2400" dirty="0" err="1" smtClean="0">
                <a:solidFill>
                  <a:schemeClr val="bg1"/>
                </a:solidFill>
              </a:rPr>
              <a:t>MGD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Further study and analysis in 2018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2489" r="3631" b="6128"/>
          <a:stretch/>
        </p:blipFill>
        <p:spPr>
          <a:xfrm>
            <a:off x="6891454" y="9526"/>
            <a:ext cx="4616605" cy="6844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8242036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0385B8D-882C-4727-BDF0-50AF287F46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022" y="472975"/>
            <a:ext cx="3459163" cy="16335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4. 200-acre &amp; Forges Combined Drawdown </a:t>
            </a:r>
            <a:r>
              <a:rPr lang="en-US" sz="4000" b="1" dirty="0" smtClean="0">
                <a:solidFill>
                  <a:schemeClr val="bg1"/>
                </a:solidFill>
              </a:rPr>
              <a:t>Map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7FCF44-AD89-41B2-AC71-82B66122D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8" cy="6857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763" y="2106513"/>
            <a:ext cx="3506213" cy="12052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570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539A3-1338-4BAE-AE37-8FE73CE8B3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7175"/>
            <a:ext cx="10648950" cy="5429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4. Water </a:t>
            </a:r>
            <a:r>
              <a:rPr lang="en-US" sz="4000" dirty="0" smtClean="0">
                <a:solidFill>
                  <a:schemeClr val="bg1"/>
                </a:solidFill>
              </a:rPr>
              <a:t>Level Drawdown at 6 </a:t>
            </a:r>
            <a:r>
              <a:rPr lang="en-US" sz="4000" dirty="0">
                <a:solidFill>
                  <a:schemeClr val="bg1"/>
                </a:solidFill>
              </a:rPr>
              <a:t>Ponds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389413F-C75B-4DA8-A198-256112BC4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38"/>
              </p:ext>
            </p:extLst>
          </p:nvPr>
        </p:nvGraphicFramePr>
        <p:xfrm>
          <a:off x="0" y="905469"/>
          <a:ext cx="12044853" cy="2293920"/>
        </p:xfrm>
        <a:graphic>
          <a:graphicData uri="http://schemas.openxmlformats.org/drawingml/2006/table">
            <a:tbl>
              <a:tblPr/>
              <a:tblGrid>
                <a:gridCol w="1073020">
                  <a:extLst>
                    <a:ext uri="{9D8B030D-6E8A-4147-A177-3AD203B41FA5}">
                      <a16:colId xmlns:a16="http://schemas.microsoft.com/office/drawing/2014/main" xmlns="" val="966486179"/>
                    </a:ext>
                  </a:extLst>
                </a:gridCol>
                <a:gridCol w="1817323">
                  <a:extLst>
                    <a:ext uri="{9D8B030D-6E8A-4147-A177-3AD203B41FA5}">
                      <a16:colId xmlns:a16="http://schemas.microsoft.com/office/drawing/2014/main" xmlns="" val="1144025776"/>
                    </a:ext>
                  </a:extLst>
                </a:gridCol>
                <a:gridCol w="796626">
                  <a:extLst>
                    <a:ext uri="{9D8B030D-6E8A-4147-A177-3AD203B41FA5}">
                      <a16:colId xmlns:a16="http://schemas.microsoft.com/office/drawing/2014/main" xmlns="" val="2374167222"/>
                    </a:ext>
                  </a:extLst>
                </a:gridCol>
                <a:gridCol w="1425025">
                  <a:extLst>
                    <a:ext uri="{9D8B030D-6E8A-4147-A177-3AD203B41FA5}">
                      <a16:colId xmlns:a16="http://schemas.microsoft.com/office/drawing/2014/main" xmlns="" val="2319385375"/>
                    </a:ext>
                  </a:extLst>
                </a:gridCol>
                <a:gridCol w="1244069">
                  <a:extLst>
                    <a:ext uri="{9D8B030D-6E8A-4147-A177-3AD203B41FA5}">
                      <a16:colId xmlns:a16="http://schemas.microsoft.com/office/drawing/2014/main" xmlns="" val="501376697"/>
                    </a:ext>
                  </a:extLst>
                </a:gridCol>
                <a:gridCol w="1504193">
                  <a:extLst>
                    <a:ext uri="{9D8B030D-6E8A-4147-A177-3AD203B41FA5}">
                      <a16:colId xmlns:a16="http://schemas.microsoft.com/office/drawing/2014/main" xmlns="" val="3332742653"/>
                    </a:ext>
                  </a:extLst>
                </a:gridCol>
                <a:gridCol w="1425025">
                  <a:extLst>
                    <a:ext uri="{9D8B030D-6E8A-4147-A177-3AD203B41FA5}">
                      <a16:colId xmlns:a16="http://schemas.microsoft.com/office/drawing/2014/main" xmlns="" val="755559873"/>
                    </a:ext>
                  </a:extLst>
                </a:gridCol>
                <a:gridCol w="1368477">
                  <a:extLst>
                    <a:ext uri="{9D8B030D-6E8A-4147-A177-3AD203B41FA5}">
                      <a16:colId xmlns:a16="http://schemas.microsoft.com/office/drawing/2014/main" xmlns="" val="3889119728"/>
                    </a:ext>
                  </a:extLst>
                </a:gridCol>
                <a:gridCol w="1391095">
                  <a:extLst>
                    <a:ext uri="{9D8B030D-6E8A-4147-A177-3AD203B41FA5}">
                      <a16:colId xmlns:a16="http://schemas.microsoft.com/office/drawing/2014/main" xmlns="" val="1439173053"/>
                    </a:ext>
                  </a:extLst>
                </a:gridCol>
              </a:tblGrid>
              <a:tr h="3437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Pumping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Drawdown/Lowering (ft.)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7687736"/>
                  </a:ext>
                </a:extLst>
              </a:tr>
              <a:tr h="343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TW-1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Little Long Pond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Long Pond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Gallows Pond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Round Pond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Halfway Pond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Bloody Pond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9226129"/>
                  </a:ext>
                </a:extLst>
              </a:tr>
              <a:tr h="34371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Forges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Field: 1 MGD</a:t>
                      </a: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Acre: 1 MGD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1200671"/>
                  </a:ext>
                </a:extLst>
              </a:tr>
              <a:tr h="343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575685"/>
                  </a:ext>
                </a:extLst>
              </a:tr>
              <a:tr h="343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Avg. Summer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3901126"/>
                  </a:ext>
                </a:extLst>
              </a:tr>
              <a:tr h="360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Avg. Winter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71268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21500" r="2044" b="2953"/>
          <a:stretch/>
        </p:blipFill>
        <p:spPr>
          <a:xfrm>
            <a:off x="3184634" y="3255422"/>
            <a:ext cx="5714835" cy="36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39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611" y="197389"/>
            <a:ext cx="8416018" cy="701731"/>
          </a:xfr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4. 200-Acre </a:t>
            </a:r>
            <a:r>
              <a:rPr lang="en-US" b="1" dirty="0" smtClean="0">
                <a:solidFill>
                  <a:schemeClr val="bg1"/>
                </a:solidFill>
              </a:rPr>
              <a:t>Site Summary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99120"/>
            <a:ext cx="6025462" cy="5133975"/>
          </a:xfrm>
        </p:spPr>
        <p:txBody>
          <a:bodyPr>
            <a:noAutofit/>
          </a:bodyPr>
          <a:lstStyle/>
          <a:p>
            <a:r>
              <a:rPr lang="en-US" sz="2300" kern="1200" dirty="0">
                <a:solidFill>
                  <a:schemeClr val="bg1"/>
                </a:solidFill>
              </a:rPr>
              <a:t>Updated the </a:t>
            </a:r>
            <a:r>
              <a:rPr lang="en-US" sz="2300" kern="1200" dirty="0">
                <a:solidFill>
                  <a:schemeClr val="bg1"/>
                </a:solidFill>
              </a:rPr>
              <a:t>USGS</a:t>
            </a:r>
            <a:r>
              <a:rPr lang="en-US" sz="2300" kern="1200" dirty="0">
                <a:solidFill>
                  <a:schemeClr val="bg1"/>
                </a:solidFill>
              </a:rPr>
              <a:t> Groundwater Flow </a:t>
            </a:r>
            <a:r>
              <a:rPr lang="en-US" sz="2300" kern="1200" dirty="0">
                <a:solidFill>
                  <a:schemeClr val="bg1"/>
                </a:solidFill>
              </a:rPr>
              <a:t>Model (2009) </a:t>
            </a:r>
            <a:r>
              <a:rPr lang="en-US" sz="2300" kern="1200" dirty="0" smtClean="0">
                <a:solidFill>
                  <a:schemeClr val="bg1"/>
                </a:solidFill>
              </a:rPr>
              <a:t>with </a:t>
            </a:r>
            <a:r>
              <a:rPr lang="en-US" sz="2300" kern="1200" dirty="0">
                <a:solidFill>
                  <a:schemeClr val="bg1"/>
                </a:solidFill>
              </a:rPr>
              <a:t>site specific data, including: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300" kern="1200" dirty="0">
                <a:solidFill>
                  <a:schemeClr val="bg1"/>
                </a:solidFill>
                <a:ea typeface="+mn-ea"/>
                <a:cs typeface="+mn-cs"/>
              </a:rPr>
              <a:t>Site Specific Aquifer Characteristics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300" kern="1200" dirty="0">
                <a:solidFill>
                  <a:schemeClr val="bg1"/>
                </a:solidFill>
                <a:ea typeface="+mn-ea"/>
                <a:cs typeface="+mn-cs"/>
              </a:rPr>
              <a:t>Pond Bathymetry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300" kern="1200" dirty="0">
                <a:solidFill>
                  <a:schemeClr val="bg1"/>
                </a:solidFill>
                <a:ea typeface="+mn-ea"/>
                <a:cs typeface="+mn-cs"/>
              </a:rPr>
              <a:t>Updated Pumping Rates for Area Wells</a:t>
            </a:r>
          </a:p>
          <a:p>
            <a:r>
              <a:rPr lang="en-US" sz="2300" kern="1200" dirty="0">
                <a:solidFill>
                  <a:schemeClr val="bg1"/>
                </a:solidFill>
              </a:rPr>
              <a:t>Developed Pond Profiles for All 6 Ponds</a:t>
            </a:r>
          </a:p>
          <a:p>
            <a:r>
              <a:rPr lang="en-US" sz="2300" kern="1200" dirty="0">
                <a:solidFill>
                  <a:schemeClr val="bg1"/>
                </a:solidFill>
              </a:rPr>
              <a:t>Modeled the following for All 6 Ponds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kern="1200" dirty="0" smtClean="0">
                <a:solidFill>
                  <a:schemeClr val="bg1"/>
                </a:solidFill>
              </a:rPr>
              <a:t>    (with </a:t>
            </a:r>
            <a:r>
              <a:rPr lang="en-US" sz="1800" kern="1200" dirty="0">
                <a:solidFill>
                  <a:schemeClr val="bg1"/>
                </a:solidFill>
              </a:rPr>
              <a:t>200 Acre and Forges </a:t>
            </a:r>
            <a:r>
              <a:rPr lang="en-US" sz="1800" kern="1200" dirty="0" smtClean="0">
                <a:solidFill>
                  <a:schemeClr val="bg1"/>
                </a:solidFill>
              </a:rPr>
              <a:t>each pumping at 1 </a:t>
            </a:r>
            <a:r>
              <a:rPr lang="en-US" sz="1800" kern="1200" dirty="0" err="1" smtClean="0">
                <a:solidFill>
                  <a:schemeClr val="bg1"/>
                </a:solidFill>
              </a:rPr>
              <a:t>MGD</a:t>
            </a:r>
            <a:r>
              <a:rPr lang="en-US" sz="1800" kern="1200" dirty="0">
                <a:solidFill>
                  <a:schemeClr val="bg1"/>
                </a:solidFill>
              </a:rPr>
              <a:t>):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300" kern="1200" dirty="0">
                <a:solidFill>
                  <a:schemeClr val="bg1"/>
                </a:solidFill>
                <a:ea typeface="+mn-ea"/>
                <a:cs typeface="+mn-cs"/>
              </a:rPr>
              <a:t>Pond Water Levels Monthly </a:t>
            </a:r>
            <a:endParaRPr lang="en-US" sz="2300" kern="1200" dirty="0">
              <a:solidFill>
                <a:schemeClr val="bg1"/>
              </a:solidFill>
              <a:ea typeface="+mn-ea"/>
              <a:cs typeface="+mn-cs"/>
            </a:endParaRP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300" kern="1200" dirty="0">
                <a:solidFill>
                  <a:schemeClr val="bg1"/>
                </a:solidFill>
                <a:ea typeface="+mn-ea"/>
                <a:cs typeface="+mn-cs"/>
              </a:rPr>
              <a:t>Pond Area Reduction due to Pumping</a:t>
            </a:r>
          </a:p>
          <a:p>
            <a:r>
              <a:rPr lang="en-US" sz="2300" kern="1200" dirty="0">
                <a:solidFill>
                  <a:schemeClr val="bg1"/>
                </a:solidFill>
              </a:rPr>
              <a:t>Next Steps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300" kern="1200" dirty="0">
                <a:solidFill>
                  <a:schemeClr val="bg1"/>
                </a:solidFill>
                <a:ea typeface="+mn-ea"/>
                <a:cs typeface="+mn-cs"/>
              </a:rPr>
              <a:t>Discussions with Regulators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300" kern="1200" dirty="0">
                <a:solidFill>
                  <a:schemeClr val="bg1"/>
                </a:solidFill>
                <a:ea typeface="+mn-ea"/>
                <a:cs typeface="+mn-cs"/>
              </a:rPr>
              <a:t>Public Outreach</a:t>
            </a:r>
            <a:endParaRPr lang="en-US" sz="2300" kern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21500" r="2044" b="2953"/>
          <a:stretch/>
        </p:blipFill>
        <p:spPr>
          <a:xfrm>
            <a:off x="6257328" y="1212901"/>
            <a:ext cx="5934672" cy="482019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859294" y="1212901"/>
            <a:ext cx="995454" cy="523220"/>
            <a:chOff x="7859294" y="1212901"/>
            <a:chExt cx="995454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7859294" y="1212901"/>
              <a:ext cx="8778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200 Acre Site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8619617" y="1390222"/>
              <a:ext cx="235131" cy="23513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45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7210" y="21772"/>
            <a:ext cx="8534400" cy="11979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sz="3600" dirty="0">
                <a:solidFill>
                  <a:schemeClr val="bg1"/>
                </a:solidFill>
              </a:rPr>
              <a:t>Plymouth New Source Water Supply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Development Program</a:t>
            </a: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gray">
          <a:xfrm>
            <a:off x="1981198" y="1181232"/>
            <a:ext cx="8226425" cy="31750"/>
          </a:xfrm>
          <a:prstGeom prst="rect">
            <a:avLst/>
          </a:prstGeom>
          <a:gradFill rotWithShape="0">
            <a:gsLst>
              <a:gs pos="0">
                <a:srgbClr val="00A84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209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56690" y="1426761"/>
            <a:ext cx="4952734" cy="53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eaLnBrk="1" hangingPunct="1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-US" sz="2600" kern="0" dirty="0">
                <a:solidFill>
                  <a:schemeClr val="bg1"/>
                </a:solidFill>
              </a:rPr>
              <a:t>Why new water supplies?</a:t>
            </a:r>
          </a:p>
          <a:p>
            <a:pPr marL="457200" indent="-457200" eaLnBrk="1" hangingPunct="1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-US" sz="2600" kern="0" dirty="0">
                <a:solidFill>
                  <a:schemeClr val="bg1"/>
                </a:solidFill>
              </a:rPr>
              <a:t>Background</a:t>
            </a:r>
          </a:p>
          <a:p>
            <a:pPr marL="457200" indent="-457200" eaLnBrk="1" hangingPunct="1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-US" sz="2600" kern="0" dirty="0">
                <a:solidFill>
                  <a:schemeClr val="bg1"/>
                </a:solidFill>
              </a:rPr>
              <a:t>Forges </a:t>
            </a:r>
            <a:r>
              <a:rPr lang="en-US" sz="2600" kern="0" dirty="0" smtClean="0">
                <a:solidFill>
                  <a:schemeClr val="bg1"/>
                </a:solidFill>
              </a:rPr>
              <a:t>Field Site 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200" kern="0" dirty="0" smtClean="0">
                <a:solidFill>
                  <a:schemeClr val="bg1"/>
                </a:solidFill>
              </a:rPr>
              <a:t>Eel River Modeling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200" kern="0" dirty="0" smtClean="0">
                <a:solidFill>
                  <a:schemeClr val="bg1"/>
                </a:solidFill>
              </a:rPr>
              <a:t>Effects to Nearby </a:t>
            </a:r>
            <a:r>
              <a:rPr lang="en-US" sz="2200" kern="0" dirty="0" smtClean="0">
                <a:solidFill>
                  <a:schemeClr val="bg1"/>
                </a:solidFill>
              </a:rPr>
              <a:t>Wells</a:t>
            </a:r>
          </a:p>
          <a:p>
            <a:pPr marL="857250" lvl="1" indent="-457200" eaLnBrk="1" hangingPunct="1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200" kern="0" dirty="0" smtClean="0">
                <a:solidFill>
                  <a:schemeClr val="bg1"/>
                </a:solidFill>
              </a:rPr>
              <a:t>Capital Project Request</a:t>
            </a:r>
            <a:endParaRPr lang="en-US" sz="2200" kern="0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-US" sz="2600" kern="0" dirty="0">
                <a:solidFill>
                  <a:schemeClr val="bg1"/>
                </a:solidFill>
              </a:rPr>
              <a:t>200-Acre </a:t>
            </a:r>
            <a:r>
              <a:rPr lang="en-US" sz="2600" kern="0" dirty="0" smtClean="0">
                <a:solidFill>
                  <a:schemeClr val="bg1"/>
                </a:solidFill>
              </a:rPr>
              <a:t>Site</a:t>
            </a:r>
          </a:p>
          <a:p>
            <a:pPr lvl="1" indent="-342900" eaLnBrk="1" hangingPunct="1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200" kern="0" dirty="0" smtClean="0">
                <a:solidFill>
                  <a:schemeClr val="bg1"/>
                </a:solidFill>
              </a:rPr>
              <a:t> </a:t>
            </a:r>
            <a:r>
              <a:rPr lang="en-US" sz="2200" kern="0" dirty="0" smtClean="0">
                <a:solidFill>
                  <a:schemeClr val="bg1"/>
                </a:solidFill>
              </a:rPr>
              <a:t>Introduction &amp; Modeling Procedures</a:t>
            </a:r>
            <a:endParaRPr lang="en-US" sz="2200" kern="0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spcBef>
                <a:spcPts val="1600"/>
              </a:spcBef>
              <a:buSzPct val="100000"/>
              <a:buFont typeface="+mj-lt"/>
              <a:buAutoNum type="arabicPeriod" startAt="5"/>
            </a:pPr>
            <a:r>
              <a:rPr lang="en-US" sz="2600" kern="0" dirty="0" smtClean="0">
                <a:solidFill>
                  <a:schemeClr val="bg1"/>
                </a:solidFill>
              </a:rPr>
              <a:t>Forges Field Capital Schedule </a:t>
            </a:r>
            <a:endParaRPr lang="en-US" sz="2600" kern="0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1600"/>
              </a:spcBef>
              <a:buSzPct val="100000"/>
              <a:buFont typeface="+mj-lt"/>
              <a:buAutoNum type="arabicPeriod" startAt="5"/>
            </a:pPr>
            <a:r>
              <a:rPr lang="en-US" sz="2600" kern="0" dirty="0" smtClean="0">
                <a:solidFill>
                  <a:schemeClr val="bg1"/>
                </a:solidFill>
              </a:rPr>
              <a:t>Questions</a:t>
            </a:r>
            <a:endParaRPr lang="en-US" sz="2600" kern="0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1600"/>
              </a:spcBef>
              <a:buSzPct val="100000"/>
              <a:buFont typeface="+mj-lt"/>
              <a:buAutoNum type="arabicPeriod" startAt="5"/>
            </a:pPr>
            <a:endParaRPr lang="en-US" sz="2600" kern="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3043" r="4215" b="5448"/>
          <a:stretch/>
        </p:blipFill>
        <p:spPr bwMode="auto">
          <a:xfrm>
            <a:off x="5943600" y="1296866"/>
            <a:ext cx="4724400" cy="55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824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. Forges Field Capital Project Summary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3333" r="12090" b="17415"/>
          <a:stretch/>
        </p:blipFill>
        <p:spPr>
          <a:xfrm>
            <a:off x="6759972" y="821094"/>
            <a:ext cx="5432028" cy="603690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47090" y="1076131"/>
            <a:ext cx="5472193" cy="59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Calibrated hydraulic model utilized to determine extents of pressure zone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Forges Field Well Station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pH Adjustment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Valve Control Station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Interconnect Plymouth &amp; Bradford Zones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SzPct val="9000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8184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. Forges Field Capital Project Summary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3333" r="12090" b="17415"/>
          <a:stretch/>
        </p:blipFill>
        <p:spPr>
          <a:xfrm>
            <a:off x="6759972" y="821094"/>
            <a:ext cx="5432028" cy="603690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900690"/>
            <a:ext cx="6436122" cy="71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Water Mains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Water Mains interconnect Forges </a:t>
            </a:r>
            <a:r>
              <a:rPr lang="en-US" dirty="0" smtClean="0">
                <a:solidFill>
                  <a:schemeClr val="bg1"/>
                </a:solidFill>
              </a:rPr>
              <a:t>Well, </a:t>
            </a:r>
            <a:r>
              <a:rPr lang="en-US" dirty="0">
                <a:solidFill>
                  <a:schemeClr val="bg1"/>
                </a:solidFill>
              </a:rPr>
              <a:t>Valve Station </a:t>
            </a:r>
            <a:r>
              <a:rPr lang="en-US" dirty="0" smtClean="0">
                <a:solidFill>
                  <a:schemeClr val="bg1"/>
                </a:solidFill>
              </a:rPr>
              <a:t>and service to pressure zones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Replacement of old undersized main in Russell Mills Road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Parallel water mains along Jordan Road to each pressure zone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Final Design On-Going</a:t>
            </a:r>
          </a:p>
          <a:p>
            <a:pPr marL="457200" lvl="1" indent="0">
              <a:buSzPct val="9000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SzPct val="9000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4531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. Forges Field Capital Project Summary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3333" r="12090" b="17415"/>
          <a:stretch/>
        </p:blipFill>
        <p:spPr>
          <a:xfrm>
            <a:off x="6759972" y="821094"/>
            <a:ext cx="5432028" cy="603690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9075" y="1076131"/>
            <a:ext cx="6540897" cy="683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Permitting requirements with State &amp; Local Agencies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Plymouth Conservation Commission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Forges Field Well Pump Test Report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Expanded </a:t>
            </a:r>
            <a:r>
              <a:rPr lang="en-US" dirty="0" err="1" smtClean="0">
                <a:solidFill>
                  <a:schemeClr val="bg1"/>
                </a:solidFill>
              </a:rPr>
              <a:t>ENF</a:t>
            </a:r>
            <a:r>
              <a:rPr lang="en-US" dirty="0" smtClean="0">
                <a:solidFill>
                  <a:schemeClr val="bg1"/>
                </a:solidFill>
              </a:rPr>
              <a:t> with </a:t>
            </a:r>
            <a:r>
              <a:rPr lang="en-US" dirty="0" err="1" smtClean="0">
                <a:solidFill>
                  <a:schemeClr val="bg1"/>
                </a:solidFill>
              </a:rPr>
              <a:t>MEPA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MassDEP Permitting</a:t>
            </a:r>
          </a:p>
          <a:p>
            <a:pPr lvl="2">
              <a:buSzPct val="90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bg1"/>
                </a:solidFill>
              </a:rPr>
              <a:t>WS20</a:t>
            </a:r>
            <a:r>
              <a:rPr lang="en-US" dirty="0" smtClean="0">
                <a:solidFill>
                  <a:schemeClr val="bg1"/>
                </a:solidFill>
              </a:rPr>
              <a:t> – Approval to Construct Source</a:t>
            </a:r>
          </a:p>
          <a:p>
            <a:pPr lvl="2">
              <a:buSzPct val="90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bg1"/>
                </a:solidFill>
              </a:rPr>
              <a:t>WS32</a:t>
            </a:r>
            <a:r>
              <a:rPr lang="en-US" dirty="0" smtClean="0">
                <a:solidFill>
                  <a:schemeClr val="bg1"/>
                </a:solidFill>
              </a:rPr>
              <a:t> – Distribution System Modifications</a:t>
            </a:r>
          </a:p>
          <a:p>
            <a:pPr lvl="2">
              <a:buSzPct val="90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bg1"/>
                </a:solidFill>
              </a:rPr>
              <a:t>WM03</a:t>
            </a:r>
            <a:r>
              <a:rPr lang="en-US" dirty="0" smtClean="0">
                <a:solidFill>
                  <a:schemeClr val="bg1"/>
                </a:solidFill>
              </a:rPr>
              <a:t> – Water Management Act Permit Amendment</a:t>
            </a:r>
          </a:p>
          <a:p>
            <a:pPr marL="457200" lvl="1" indent="0">
              <a:buSzPct val="9000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SzPct val="9000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592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. Forges Field Capital Project Schedule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8332" r="1676" b="40417"/>
          <a:stretch/>
        </p:blipFill>
        <p:spPr>
          <a:xfrm>
            <a:off x="85725" y="1009650"/>
            <a:ext cx="11997908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2666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. Forges Field Capital Project Schedule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1" y="895156"/>
            <a:ext cx="10906124" cy="52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Design, Permitting &amp; Bidding Services Approved at April 2017 Town Meeting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Design &amp; Permitting currently on-going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Design &amp; Permitting completed in early late Spring early Summer 2018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Bidding June 2018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u="sng" dirty="0" smtClean="0">
                <a:solidFill>
                  <a:schemeClr val="bg1"/>
                </a:solidFill>
              </a:rPr>
              <a:t>Pending Town Meeting Action: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Construction – July/August 2018 – April 2020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SzPct val="9000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8060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. Forges Field Capital Project Cost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67939"/>
              </p:ext>
            </p:extLst>
          </p:nvPr>
        </p:nvGraphicFramePr>
        <p:xfrm>
          <a:off x="1800222" y="838200"/>
          <a:ext cx="8763002" cy="417808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4714878"/>
                <a:gridCol w="4048124"/>
              </a:tblGrid>
              <a:tr h="3554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US" sz="2000" b="1" u="sng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u="sng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Well 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$1,800,000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9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Mains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$3,000,000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Valve Control 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$800,000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 SUBTOTAL</a:t>
                      </a:r>
                      <a:endParaRPr lang="en-US" sz="2000" b="1" u="sng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$5,600,000</a:t>
                      </a:r>
                      <a:endParaRPr lang="en-US" sz="2000" b="1" u="sng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</a:t>
                      </a:r>
                      <a:r>
                        <a:rPr lang="en-US" sz="2000" b="1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Phase Engineering (20%)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$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1,120,000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Police Details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$125,000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Contingency (15%)</a:t>
                      </a:r>
                      <a:endParaRPr lang="en-US" sz="20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u="sng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$1,026,750</a:t>
                      </a:r>
                      <a:endParaRPr lang="en-US" sz="2000" b="1" u="sng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i="0" u="non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$7,871,750</a:t>
                      </a:r>
                      <a:endParaRPr lang="en-US" sz="2000" b="1" i="0" u="non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04093"/>
              </p:ext>
            </p:extLst>
          </p:nvPr>
        </p:nvGraphicFramePr>
        <p:xfrm>
          <a:off x="1800222" y="5016284"/>
          <a:ext cx="8763002" cy="463659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4714878"/>
                <a:gridCol w="4048124"/>
              </a:tblGrid>
              <a:tr h="46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u="sng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</a:t>
                      </a:r>
                      <a:endParaRPr lang="en-US" sz="2000" b="1" i="1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u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i="1" u="sng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$8,000,000</a:t>
                      </a:r>
                      <a:endParaRPr lang="en-US" sz="2000" b="1" i="1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71251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60177"/>
            <a:ext cx="88392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Forges Field Project: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Problems </a:t>
            </a:r>
            <a:r>
              <a:rPr lang="en-US" b="1" dirty="0" smtClean="0">
                <a:solidFill>
                  <a:schemeClr val="bg1"/>
                </a:solidFill>
              </a:rPr>
              <a:t>Solved…</a:t>
            </a: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gray">
          <a:xfrm>
            <a:off x="2013098" y="762000"/>
            <a:ext cx="8226425" cy="31750"/>
          </a:xfrm>
          <a:prstGeom prst="rect">
            <a:avLst/>
          </a:prstGeom>
          <a:gradFill rotWithShape="0">
            <a:gsLst>
              <a:gs pos="0">
                <a:srgbClr val="00A84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209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4310" y="1514475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Additional Water to Meet Summer Demands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Water System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Reduced Reliance on Stressed Water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Expanded fire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Water System Sustainability for the Future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rjt\AppData\Local\Microsoft\Windows\Temporary Internet Files\Content.IE5\GNYB7LDL\821px-Red_Checkmark.svg[1]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799" y="1076325"/>
            <a:ext cx="840042" cy="1047750"/>
          </a:xfrm>
          <a:prstGeom prst="rect">
            <a:avLst/>
          </a:prstGeom>
          <a:extLst/>
        </p:spPr>
      </p:pic>
      <p:pic>
        <p:nvPicPr>
          <p:cNvPr id="11" name="Picture 3" descr="C:\Users\rjt\AppData\Local\Microsoft\Windows\Temporary Internet Files\Content.IE5\GNYB7LDL\821px-Red_Checkmark.svg[1]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97" y="3160555"/>
            <a:ext cx="668445" cy="833724"/>
          </a:xfrm>
          <a:prstGeom prst="rect">
            <a:avLst/>
          </a:prstGeom>
          <a:extLst/>
        </p:spPr>
      </p:pic>
      <p:pic>
        <p:nvPicPr>
          <p:cNvPr id="12" name="Picture 3" descr="C:\Users\rjt\AppData\Local\Microsoft\Windows\Temporary Internet Files\Content.IE5\GNYB7LDL\821px-Red_Checkmark.svg[1]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78" y="4965829"/>
            <a:ext cx="840042" cy="1047750"/>
          </a:xfrm>
          <a:prstGeom prst="rect">
            <a:avLst/>
          </a:prstGeom>
          <a:extLst/>
        </p:spPr>
      </p:pic>
      <p:pic>
        <p:nvPicPr>
          <p:cNvPr id="13" name="Picture 3" descr="C:\Users\rjt\AppData\Local\Microsoft\Windows\Temporary Internet Files\Content.IE5\GNYB7LDL\821px-Red_Checkmark.svg[1]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52" y="3965704"/>
            <a:ext cx="840042" cy="1047750"/>
          </a:xfrm>
          <a:prstGeom prst="rect">
            <a:avLst/>
          </a:prstGeom>
          <a:extLst/>
        </p:spPr>
      </p:pic>
      <p:pic>
        <p:nvPicPr>
          <p:cNvPr id="14" name="Picture 3" descr="C:\Users\rjt\AppData\Local\Microsoft\Windows\Temporary Internet Files\Content.IE5\GNYB7LDL\821px-Red_Checkmark.svg[1]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98" y="2028825"/>
            <a:ext cx="840042" cy="1047750"/>
          </a:xfrm>
          <a:prstGeom prst="rect">
            <a:avLst/>
          </a:prstGeom>
          <a:extLst/>
        </p:spPr>
      </p:pic>
    </p:spTree>
    <p:extLst>
      <p:ext uri="{BB962C8B-B14F-4D97-AF65-F5344CB8AC3E}">
        <p14:creationId xmlns:p14="http://schemas.microsoft.com/office/powerpoint/2010/main" val="3046503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6830" y="152400"/>
            <a:ext cx="9515708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1.	</a:t>
            </a:r>
            <a:r>
              <a:rPr lang="en-US" dirty="0" smtClean="0">
                <a:solidFill>
                  <a:schemeClr val="bg1"/>
                </a:solidFill>
              </a:rPr>
              <a:t>Why New Water Supplies?</a:t>
            </a: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gray">
          <a:xfrm>
            <a:off x="1568606" y="917376"/>
            <a:ext cx="9575179" cy="45719"/>
          </a:xfrm>
          <a:prstGeom prst="rect">
            <a:avLst/>
          </a:prstGeom>
          <a:gradFill rotWithShape="0">
            <a:gsLst>
              <a:gs pos="0">
                <a:srgbClr val="00A84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209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86829" y="999894"/>
            <a:ext cx="4906825" cy="58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Goal of New Source Development</a:t>
            </a:r>
          </a:p>
          <a:p>
            <a:pPr marL="685800" lvl="1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allow for future </a:t>
            </a:r>
            <a:r>
              <a:rPr lang="en-US" dirty="0" smtClean="0">
                <a:solidFill>
                  <a:schemeClr val="bg1"/>
                </a:solidFill>
              </a:rPr>
              <a:t>economic development and </a:t>
            </a:r>
            <a:r>
              <a:rPr lang="en-US" dirty="0">
                <a:solidFill>
                  <a:schemeClr val="bg1"/>
                </a:solidFill>
              </a:rPr>
              <a:t>expansion of the water system</a:t>
            </a:r>
          </a:p>
          <a:p>
            <a:pPr marL="685800" lvl="1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 emergency redundancy within the system, and allow for system flexibility of withdrawals and distribution</a:t>
            </a:r>
          </a:p>
          <a:p>
            <a:pPr marL="685800" lvl="1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allow Plymouth sufficient water system supply and flexibility to plan for long term sustainability.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t="7305" r="3992" b="20293"/>
          <a:stretch/>
        </p:blipFill>
        <p:spPr bwMode="auto">
          <a:xfrm>
            <a:off x="6705601" y="990600"/>
            <a:ext cx="3977950" cy="52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31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4442" y="152401"/>
            <a:ext cx="8001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1.	</a:t>
            </a:r>
            <a:r>
              <a:rPr lang="en-US" dirty="0" smtClean="0">
                <a:solidFill>
                  <a:schemeClr val="bg1"/>
                </a:solidFill>
              </a:rPr>
              <a:t>Project Need</a:t>
            </a: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gray">
          <a:xfrm>
            <a:off x="1981200" y="914400"/>
            <a:ext cx="8226425" cy="31750"/>
          </a:xfrm>
          <a:prstGeom prst="rect">
            <a:avLst/>
          </a:prstGeom>
          <a:gradFill rotWithShape="0">
            <a:gsLst>
              <a:gs pos="0">
                <a:srgbClr val="00A84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209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92359" y="941162"/>
            <a:ext cx="4906825" cy="58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SzPct val="9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Water System Master Plan 2006:</a:t>
            </a:r>
          </a:p>
          <a:p>
            <a:pPr marL="1028700" lvl="1" indent="-571500">
              <a:buSzPct val="9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Need for additional water supplies and redundancy Issues at existing well sources</a:t>
            </a:r>
          </a:p>
          <a:p>
            <a:pPr marL="1028700" lvl="1" indent="-571500">
              <a:buSzPct val="9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Pressure zone deficiencies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(Bradford, Cedarville, </a:t>
            </a:r>
            <a:r>
              <a:rPr lang="en-US" dirty="0" err="1">
                <a:solidFill>
                  <a:schemeClr val="bg1"/>
                </a:solidFill>
              </a:rPr>
              <a:t>Manomet</a:t>
            </a:r>
            <a:r>
              <a:rPr lang="en-US" dirty="0">
                <a:solidFill>
                  <a:schemeClr val="bg1"/>
                </a:solidFill>
              </a:rPr>
              <a:t> zones)</a:t>
            </a:r>
          </a:p>
          <a:p>
            <a:pPr marL="1028700" lvl="1" indent="-571500">
              <a:buSzPct val="9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Conservation use restrictions</a:t>
            </a:r>
          </a:p>
          <a:p>
            <a:pPr marL="1028700" lvl="1" indent="-571500">
              <a:buSzPct val="9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Water Storage Deficit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t="7305" r="3992" b="20293"/>
          <a:stretch/>
        </p:blipFill>
        <p:spPr bwMode="auto">
          <a:xfrm>
            <a:off x="6294175" y="955676"/>
            <a:ext cx="4383350" cy="57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53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6685" y="152400"/>
            <a:ext cx="4721717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2. Background</a:t>
            </a: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gray">
          <a:xfrm>
            <a:off x="1981200" y="914400"/>
            <a:ext cx="8226425" cy="31750"/>
          </a:xfrm>
          <a:prstGeom prst="rect">
            <a:avLst/>
          </a:prstGeom>
          <a:gradFill rotWithShape="0">
            <a:gsLst>
              <a:gs pos="0">
                <a:srgbClr val="00A84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209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2219" y="1309396"/>
            <a:ext cx="5472193" cy="46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Water System Master Plan (2006): identified 21 viable PWS sites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2008-2010: Exploratory drilling at 5 sites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Selected for further study: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Forges Field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200-Acre </a:t>
            </a:r>
            <a:r>
              <a:rPr lang="en-US" sz="2800" dirty="0" smtClean="0">
                <a:solidFill>
                  <a:schemeClr val="bg1"/>
                </a:solidFill>
              </a:rPr>
              <a:t>Site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Selected for Final Design/Permitting: Forges Field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-83563"/>
            <a:ext cx="4413738" cy="69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37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14353" y="764323"/>
            <a:ext cx="6774706" cy="61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Preliminary yield estimate </a:t>
            </a:r>
            <a:r>
              <a:rPr lang="en-US" sz="2800" dirty="0" smtClean="0">
                <a:solidFill>
                  <a:schemeClr val="bg1"/>
                </a:solidFill>
              </a:rPr>
              <a:t>(each </a:t>
            </a:r>
            <a:r>
              <a:rPr lang="en-US" sz="2800" dirty="0">
                <a:solidFill>
                  <a:schemeClr val="bg1"/>
                </a:solidFill>
              </a:rPr>
              <a:t>sites) </a:t>
            </a:r>
            <a:r>
              <a:rPr lang="en-US" sz="2800" dirty="0" smtClean="0">
                <a:solidFill>
                  <a:schemeClr val="bg1"/>
                </a:solidFill>
              </a:rPr>
              <a:t>~ </a:t>
            </a:r>
            <a:r>
              <a:rPr lang="en-US" sz="2800" dirty="0">
                <a:solidFill>
                  <a:schemeClr val="bg1"/>
                </a:solidFill>
              </a:rPr>
              <a:t>1 </a:t>
            </a:r>
            <a:r>
              <a:rPr lang="en-US" sz="2800" dirty="0" smtClean="0">
                <a:solidFill>
                  <a:schemeClr val="bg1"/>
                </a:solidFill>
              </a:rPr>
              <a:t>MGD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sz="800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Forges Field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additional </a:t>
            </a:r>
            <a:r>
              <a:rPr lang="en-US" sz="2400" dirty="0">
                <a:solidFill>
                  <a:schemeClr val="bg1"/>
                </a:solidFill>
              </a:rPr>
              <a:t>study </a:t>
            </a:r>
            <a:r>
              <a:rPr lang="en-US" sz="2400" dirty="0" smtClean="0">
                <a:solidFill>
                  <a:schemeClr val="bg1"/>
                </a:solidFill>
              </a:rPr>
              <a:t>to address Zone </a:t>
            </a:r>
            <a:r>
              <a:rPr lang="en-US" sz="2400" dirty="0">
                <a:solidFill>
                  <a:schemeClr val="bg1"/>
                </a:solidFill>
              </a:rPr>
              <a:t>I and well capacity issues (completed </a:t>
            </a:r>
            <a:r>
              <a:rPr lang="en-US" sz="2400" dirty="0" smtClean="0">
                <a:solidFill>
                  <a:schemeClr val="bg1"/>
                </a:solidFill>
              </a:rPr>
              <a:t>2016/2017). 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Pump test 2017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Extensive modeling 2017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Provides immediate benefits to Town water system needs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sz="800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200-Acre Site 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Pump </a:t>
            </a:r>
            <a:r>
              <a:rPr lang="en-US" sz="2400" dirty="0">
                <a:solidFill>
                  <a:schemeClr val="bg1"/>
                </a:solidFill>
              </a:rPr>
              <a:t>test </a:t>
            </a:r>
            <a:r>
              <a:rPr lang="en-US" sz="2400" dirty="0" smtClean="0">
                <a:solidFill>
                  <a:schemeClr val="bg1"/>
                </a:solidFill>
              </a:rPr>
              <a:t>2016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Extensive modeling 2017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Further study 2018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5936" y="41302"/>
            <a:ext cx="4800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2. Background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gray">
          <a:xfrm>
            <a:off x="141355" y="847752"/>
            <a:ext cx="8226425" cy="31750"/>
          </a:xfrm>
          <a:prstGeom prst="rect">
            <a:avLst/>
          </a:prstGeom>
          <a:gradFill rotWithShape="0">
            <a:gsLst>
              <a:gs pos="0">
                <a:srgbClr val="00A84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209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109" y="0"/>
            <a:ext cx="4480948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260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3. Forges Field Project Benefits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3333" r="12090" b="17415"/>
          <a:stretch/>
        </p:blipFill>
        <p:spPr>
          <a:xfrm>
            <a:off x="6759972" y="821094"/>
            <a:ext cx="5432028" cy="603690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31066" y="821094"/>
            <a:ext cx="5472193" cy="56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Reduced reliance on stressed sources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Additional water to meet summer demands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Redundancy for Plymouth Center &amp; Bradford Zones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Improved service pressures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542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3. Forges Field Project Capital Request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3333" r="12090" b="17415"/>
          <a:stretch/>
        </p:blipFill>
        <p:spPr>
          <a:xfrm>
            <a:off x="6759972" y="821094"/>
            <a:ext cx="5432028" cy="603690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47090" y="1076131"/>
            <a:ext cx="5472193" cy="56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Well Station with Chemical Addition for pH Adjustment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Approximately 3.5 miles of water main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Valve Control Station</a:t>
            </a:r>
          </a:p>
          <a:p>
            <a:pPr>
              <a:buSzPct val="90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Expansion of the Bradford Pressure Zone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38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3. </a:t>
            </a:r>
            <a:r>
              <a:rPr lang="en-US" dirty="0">
                <a:solidFill>
                  <a:schemeClr val="bg1"/>
                </a:solidFill>
              </a:rPr>
              <a:t>Forges</a:t>
            </a:r>
            <a:r>
              <a:rPr lang="en-US" dirty="0">
                <a:solidFill>
                  <a:schemeClr val="bg1"/>
                </a:solidFill>
              </a:rPr>
              <a:t> Field Site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9545" y="976312"/>
            <a:ext cx="46482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2016 </a:t>
            </a:r>
            <a:r>
              <a:rPr lang="en-US" sz="2400" dirty="0" smtClean="0">
                <a:solidFill>
                  <a:schemeClr val="bg1"/>
                </a:solidFill>
              </a:rPr>
              <a:t>Exploration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Test well, observation wells installed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Piezometers in Eel River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Depth to Water: 27’ </a:t>
            </a:r>
            <a:r>
              <a:rPr lang="en-US" sz="2400" dirty="0" err="1">
                <a:solidFill>
                  <a:schemeClr val="bg1"/>
                </a:solidFill>
              </a:rPr>
              <a:t>bgs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Test Well Screen:110-125’ bgs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Pump Test (5 day): July 2017 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Pumping Rate: 570 </a:t>
            </a:r>
            <a:r>
              <a:rPr lang="en-US" sz="2400" dirty="0" err="1">
                <a:solidFill>
                  <a:schemeClr val="bg1"/>
                </a:solidFill>
              </a:rPr>
              <a:t>gpm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                     (</a:t>
            </a:r>
            <a:r>
              <a:rPr lang="en-US" sz="2400" dirty="0">
                <a:solidFill>
                  <a:schemeClr val="bg1"/>
                </a:solidFill>
              </a:rPr>
              <a:t>0.82 MGD)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Approvable Yield: </a:t>
            </a:r>
            <a:r>
              <a:rPr lang="en-US" sz="2400" dirty="0">
                <a:solidFill>
                  <a:schemeClr val="bg1"/>
                </a:solidFill>
              </a:rPr>
              <a:t>1 </a:t>
            </a:r>
            <a:r>
              <a:rPr lang="en-US" sz="2400" dirty="0">
                <a:solidFill>
                  <a:schemeClr val="bg1"/>
                </a:solidFill>
              </a:rPr>
              <a:t>MGD</a:t>
            </a:r>
          </a:p>
          <a:p>
            <a:pPr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Water Quality Excellent 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only pH adjustment)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712" r="4682" b="9510"/>
          <a:stretch/>
        </p:blipFill>
        <p:spPr>
          <a:xfrm>
            <a:off x="5007745" y="976312"/>
            <a:ext cx="4543250" cy="591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144" y="419099"/>
            <a:ext cx="3906839" cy="30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0996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Custom Design_1">
  <a:themeElements>
    <a:clrScheme name="2003 powerpoint 7">
      <a:dk1>
        <a:srgbClr val="969696"/>
      </a:dk1>
      <a:lt1>
        <a:srgbClr val="FFFFFF"/>
      </a:lt1>
      <a:dk2>
        <a:srgbClr val="000000"/>
      </a:dk2>
      <a:lt2>
        <a:srgbClr val="DDDDDD"/>
      </a:lt2>
      <a:accent1>
        <a:srgbClr val="00E4A8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FD1"/>
      </a:accent5>
      <a:accent6>
        <a:srgbClr val="2D2DB9"/>
      </a:accent6>
      <a:hlink>
        <a:srgbClr val="FFFF00"/>
      </a:hlink>
      <a:folHlink>
        <a:srgbClr val="00AE4C"/>
      </a:folHlink>
    </a:clrScheme>
    <a:fontScheme name="2003 powerpo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2003 powerpoin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3 powerpoin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3 powerpoin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 powerpoin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 powerpoin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 powerpoin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 powerpoint 7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FF00"/>
        </a:hlink>
        <a:folHlink>
          <a:srgbClr val="00AE4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4880</TotalTime>
  <Words>1099</Words>
  <Application>Microsoft Office PowerPoint</Application>
  <PresentationFormat>Widescreen</PresentationFormat>
  <Paragraphs>340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Times New Roman</vt:lpstr>
      <vt:lpstr>Wingdings</vt:lpstr>
      <vt:lpstr>1_Custom Design_1</vt:lpstr>
      <vt:lpstr>Town of Plymouth Department of Public Works  Forges Field &amp; 200-Acre Site Pumping Effects Analysis for Environmental Impact Study  Forges Field –  Capital Project Request  January 23, 2018 </vt:lpstr>
      <vt:lpstr>Plymouth New Source Water Supply  Development Program</vt:lpstr>
      <vt:lpstr>1. Why New Water Supplies?</vt:lpstr>
      <vt:lpstr>1. Project Need</vt:lpstr>
      <vt:lpstr>2. Background</vt:lpstr>
      <vt:lpstr>2. Background</vt:lpstr>
      <vt:lpstr>3. Forges Field Project Benefits</vt:lpstr>
      <vt:lpstr>3. Forges Field Project Capital Request</vt:lpstr>
      <vt:lpstr>3. Forges Field Site</vt:lpstr>
      <vt:lpstr>3. Groundwater Flow Map Pre-pumping</vt:lpstr>
      <vt:lpstr>3. Water Level Drawdown with Forges Field Pumping at 1 MGD</vt:lpstr>
      <vt:lpstr>3. Forges Field Area of Influence at pumping rate 1 MGD (=0.1 feet of drawdown)</vt:lpstr>
      <vt:lpstr>3. Forges Field Zone II (pumping rate 1 MGD)</vt:lpstr>
      <vt:lpstr>3. Forges Field Pumping Effects on Eel River Discharge</vt:lpstr>
      <vt:lpstr>3. Forges Field Pumping Effects to Existing Wells</vt:lpstr>
      <vt:lpstr>PowerPoint Presentation</vt:lpstr>
      <vt:lpstr>4. 200-acre &amp; Forges Combined Drawdown Map  </vt:lpstr>
      <vt:lpstr>4. Water Level Drawdown at 6 Ponds</vt:lpstr>
      <vt:lpstr>4. 200-Acre Site Summary</vt:lpstr>
      <vt:lpstr>5. Forges Field Capital Project Summary</vt:lpstr>
      <vt:lpstr>5. Forges Field Capital Project Summary</vt:lpstr>
      <vt:lpstr>5. Forges Field Capital Project Summary</vt:lpstr>
      <vt:lpstr>5. Forges Field Capital Project Schedule</vt:lpstr>
      <vt:lpstr>5. Forges Field Capital Project Schedule</vt:lpstr>
      <vt:lpstr>5. Forges Field Capital Project Cost</vt:lpstr>
      <vt:lpstr>Forges Field Project: Problems Solved…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200-Acre Site Environmental Impact Study</dc:title>
  <dc:creator>Timothy Pryshlak</dc:creator>
  <cp:lastModifiedBy>Ryan J. Trahan</cp:lastModifiedBy>
  <cp:revision>498</cp:revision>
  <cp:lastPrinted>2018-01-17T21:24:04Z</cp:lastPrinted>
  <dcterms:created xsi:type="dcterms:W3CDTF">2017-10-01T19:35:35Z</dcterms:created>
  <dcterms:modified xsi:type="dcterms:W3CDTF">2018-01-18T20:48:18Z</dcterms:modified>
</cp:coreProperties>
</file>