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4"/>
  </p:notesMasterIdLst>
  <p:handoutMasterIdLst>
    <p:handoutMasterId r:id="rId15"/>
  </p:handoutMasterIdLst>
  <p:sldIdLst>
    <p:sldId id="302" r:id="rId3"/>
    <p:sldId id="269" r:id="rId4"/>
    <p:sldId id="312" r:id="rId5"/>
    <p:sldId id="270" r:id="rId6"/>
    <p:sldId id="309" r:id="rId7"/>
    <p:sldId id="314" r:id="rId8"/>
    <p:sldId id="310" r:id="rId9"/>
    <p:sldId id="313" r:id="rId10"/>
    <p:sldId id="311" r:id="rId11"/>
    <p:sldId id="315" r:id="rId12"/>
    <p:sldId id="299" r:id="rId13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449" autoAdjust="0"/>
  </p:normalViewPr>
  <p:slideViewPr>
    <p:cSldViewPr>
      <p:cViewPr varScale="1">
        <p:scale>
          <a:sx n="54" d="100"/>
          <a:sy n="54" d="100"/>
        </p:scale>
        <p:origin x="400" y="6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3197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>
        <p:scale>
          <a:sx n="66" d="100"/>
          <a:sy n="66" d="100"/>
        </p:scale>
        <p:origin x="233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277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277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4/1/2025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8"/>
            <a:ext cx="3037840" cy="462769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60608"/>
            <a:ext cx="3037840" cy="462769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277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277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4/1/2025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8"/>
            <a:ext cx="3037840" cy="462769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60608"/>
            <a:ext cx="3037840" cy="462769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7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66">
              <a:defRPr/>
            </a:pPr>
            <a:fld id="{9555D449-B875-4B8D-8E66-224D27E54C9A}" type="slidenum">
              <a:rPr lang="en-US">
                <a:solidFill>
                  <a:prstClr val="black"/>
                </a:solidFill>
                <a:latin typeface="Franklin Gothic Medium"/>
              </a:rPr>
              <a:pPr defTabSz="914266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9627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66">
              <a:defRPr/>
            </a:pPr>
            <a:fld id="{9555D449-B875-4B8D-8E66-224D27E54C9A}" type="slidenum">
              <a:rPr lang="en-US">
                <a:solidFill>
                  <a:prstClr val="black"/>
                </a:solidFill>
                <a:latin typeface="Franklin Gothic Medium"/>
              </a:rPr>
              <a:pPr defTabSz="914266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5989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66">
              <a:defRPr/>
            </a:pPr>
            <a:fld id="{9555D449-B875-4B8D-8E66-224D27E54C9A}" type="slidenum">
              <a:rPr lang="en-US">
                <a:solidFill>
                  <a:prstClr val="black"/>
                </a:solidFill>
                <a:latin typeface="Franklin Gothic Medium"/>
              </a:rPr>
              <a:pPr defTabSz="914266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62831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571CE-E337-36FC-373B-A07CBBE7B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415A69-09C7-7FAE-9385-7E054040A2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79C044-AAF4-0703-3499-14D54B841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F4BDF-A2E2-4739-F5CA-3FE508614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66">
              <a:defRPr/>
            </a:pPr>
            <a:fld id="{9555D449-B875-4B8D-8E66-224D27E54C9A}" type="slidenum">
              <a:rPr lang="en-US">
                <a:solidFill>
                  <a:prstClr val="black"/>
                </a:solidFill>
                <a:latin typeface="Franklin Gothic Medium"/>
              </a:rPr>
              <a:pPr defTabSz="914266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920343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08BE0-613C-935B-AE47-A3BD16485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6D7A2A-8D71-451B-5212-38D71DAF6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9775" y="463550"/>
            <a:ext cx="5530850" cy="31115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722D97-8ADE-8D9E-7AA0-79624BDBD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3786455"/>
            <a:ext cx="5608320" cy="51689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6DA0C-B59D-76C6-4841-0F04BAE19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66">
              <a:defRPr/>
            </a:pPr>
            <a:fld id="{9555D449-B875-4B8D-8E66-224D27E54C9A}" type="slidenum">
              <a:rPr lang="en-US">
                <a:solidFill>
                  <a:prstClr val="black"/>
                </a:solidFill>
                <a:latin typeface="Franklin Gothic Medium"/>
              </a:rPr>
              <a:pPr defTabSz="914266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60985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013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DE659-E282-0FA0-E971-C9DB01535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28099E-38CD-26FF-9BF5-4429AC09BF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17580B-922F-2DFC-C23C-C871E6DAD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changes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85C4E-067C-7A50-95D4-49D544F54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66">
              <a:defRPr/>
            </a:pPr>
            <a:fld id="{9555D449-B875-4B8D-8E66-224D27E54C9A}" type="slidenum">
              <a:rPr lang="en-US">
                <a:solidFill>
                  <a:prstClr val="black"/>
                </a:solidFill>
                <a:latin typeface="Franklin Gothic Medium"/>
              </a:rPr>
              <a:pPr defTabSz="914266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58741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4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7D0488-B202-4F7B-9F3C-5F354044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anchor="ctr"/>
          <a:lstStyle/>
          <a:p>
            <a:pPr algn="r"/>
            <a:r>
              <a:rPr lang="en-US">
                <a:solidFill>
                  <a:schemeClr val="tx2"/>
                </a:solidFill>
              </a:rPr>
              <a:t>Click to edit Master title style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72A87D-479C-4157-A7C5-33D8FC7B2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8EE581A-A98D-4A1B-B826-3C60801D6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6AE88BE-E502-4D34-AAE9-6EE48F1AC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9FD0C6B3-E0D9-4177-8079-178D1B0F5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AD8A25-150B-42DF-B6CC-FB1E5225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57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343BBF-5896-492F-B293-DE44DE831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00127" y="5095875"/>
            <a:ext cx="4991747" cy="1762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BC4C36-9C93-4585-BF64-797C379471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725" y="466725"/>
            <a:ext cx="11258550" cy="5924550"/>
          </a:xfrm>
          <a:custGeom>
            <a:avLst/>
            <a:gdLst>
              <a:gd name="connsiteX0" fmla="*/ 0 w 11258550"/>
              <a:gd name="connsiteY0" fmla="*/ 0 h 5924550"/>
              <a:gd name="connsiteX1" fmla="*/ 11258550 w 11258550"/>
              <a:gd name="connsiteY1" fmla="*/ 0 h 5924550"/>
              <a:gd name="connsiteX2" fmla="*/ 11258550 w 11258550"/>
              <a:gd name="connsiteY2" fmla="*/ 5924550 h 5924550"/>
              <a:gd name="connsiteX3" fmla="*/ 8125149 w 11258550"/>
              <a:gd name="connsiteY3" fmla="*/ 5924550 h 5924550"/>
              <a:gd name="connsiteX4" fmla="*/ 8125149 w 11258550"/>
              <a:gd name="connsiteY4" fmla="*/ 4629150 h 5924550"/>
              <a:gd name="connsiteX5" fmla="*/ 3133402 w 11258550"/>
              <a:gd name="connsiteY5" fmla="*/ 4629150 h 5924550"/>
              <a:gd name="connsiteX6" fmla="*/ 3133402 w 11258550"/>
              <a:gd name="connsiteY6" fmla="*/ 5924550 h 5924550"/>
              <a:gd name="connsiteX7" fmla="*/ 0 w 11258550"/>
              <a:gd name="connsiteY7" fmla="*/ 5924550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0"/>
                </a:moveTo>
                <a:lnTo>
                  <a:pt x="11258550" y="0"/>
                </a:lnTo>
                <a:lnTo>
                  <a:pt x="11258550" y="5924550"/>
                </a:lnTo>
                <a:lnTo>
                  <a:pt x="8125149" y="5924550"/>
                </a:lnTo>
                <a:lnTo>
                  <a:pt x="8125149" y="4629150"/>
                </a:lnTo>
                <a:lnTo>
                  <a:pt x="3133402" y="4629150"/>
                </a:lnTo>
                <a:lnTo>
                  <a:pt x="3133402" y="5924550"/>
                </a:lnTo>
                <a:lnTo>
                  <a:pt x="0" y="5924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49D11F-03B6-400D-94E7-177EEBC5C7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0921" y="6176266"/>
            <a:ext cx="4270159" cy="339247"/>
          </a:xfrm>
        </p:spPr>
        <p:txBody>
          <a:bodyPr>
            <a:noAutofit/>
          </a:bodyPr>
          <a:lstStyle>
            <a:lvl1pPr marL="0" indent="0" algn="ctr">
              <a:buNone/>
              <a:defRPr sz="2000" spc="1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C86F7-04B1-4F1F-B4FB-8A3C27936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940" y="5489855"/>
            <a:ext cx="4270248" cy="640080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000" cap="all" baseline="0">
                <a:ln w="19050">
                  <a:solidFill>
                    <a:schemeClr val="accent6"/>
                  </a:solidFill>
                </a:ln>
                <a:noFill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73203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67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4263969" y="1960564"/>
            <a:ext cx="3762431" cy="4821237"/>
            <a:chOff x="1365" y="355"/>
            <a:chExt cx="3024" cy="3875"/>
          </a:xfrm>
          <a:solidFill>
            <a:schemeClr val="bg2">
              <a:lumMod val="50000"/>
              <a:alpha val="20000"/>
            </a:schemeClr>
          </a:solidFill>
        </p:grpSpPr>
        <p:sp>
          <p:nvSpPr>
            <p:cNvPr id="25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574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accent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bg2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bg2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bg2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bg2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bg2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58" y="458506"/>
            <a:ext cx="4572000" cy="5866094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US" sz="3000" dirty="0"/>
            </a:br>
            <a:r>
              <a:rPr lang="en-US" sz="3300" dirty="0"/>
              <a:t>Update to</a:t>
            </a:r>
            <a:br>
              <a:rPr lang="en-US" sz="3300" dirty="0"/>
            </a:br>
            <a:r>
              <a:rPr lang="en-US" sz="3300" dirty="0"/>
              <a:t>Town of Plymouth </a:t>
            </a:r>
            <a:br>
              <a:rPr lang="en-US" sz="3300" dirty="0"/>
            </a:br>
            <a:r>
              <a:rPr lang="en-US" sz="3300" dirty="0"/>
              <a:t>Select Board</a:t>
            </a:r>
            <a:br>
              <a:rPr lang="en-US" sz="3300" dirty="0"/>
            </a:br>
            <a:br>
              <a:rPr lang="en-US" sz="3300" dirty="0"/>
            </a:br>
            <a:r>
              <a:rPr lang="en-US" sz="3300" dirty="0"/>
              <a:t>Tuesday, April 1, 2025</a:t>
            </a:r>
            <a:br>
              <a:rPr lang="en-US" sz="3000" dirty="0"/>
            </a:br>
            <a:br>
              <a:rPr lang="en-US" sz="3000" dirty="0"/>
            </a:br>
            <a:br>
              <a:rPr lang="en-US" sz="3000" dirty="0"/>
            </a:br>
            <a:r>
              <a:rPr lang="en-US" sz="3300" dirty="0"/>
              <a:t>Plymouth HHS</a:t>
            </a:r>
            <a:br>
              <a:rPr lang="en-US" sz="3300" dirty="0"/>
            </a:br>
            <a:br>
              <a:rPr lang="en-US" sz="3300" dirty="0"/>
            </a:br>
            <a:r>
              <a:rPr lang="en-US" sz="3300" i="1" dirty="0"/>
              <a:t>“The Bridge to Resources in Our Hometown”</a:t>
            </a:r>
            <a:br>
              <a:rPr lang="en-US" sz="3300" i="1" dirty="0"/>
            </a:br>
            <a:br>
              <a:rPr lang="en-US" sz="3000" dirty="0"/>
            </a:br>
            <a:endParaRPr lang="en-US" sz="3000" i="1" dirty="0"/>
          </a:p>
        </p:txBody>
      </p:sp>
      <p:pic>
        <p:nvPicPr>
          <p:cNvPr id="7" name="Picture 6" descr="A logo with a lighthouse and waves&#10;&#10;Description automatically generated">
            <a:extLst>
              <a:ext uri="{FF2B5EF4-FFF2-40B4-BE49-F238E27FC236}">
                <a16:creationId xmlns:a16="http://schemas.microsoft.com/office/drawing/2014/main" id="{222B9109-B3B3-2231-4028-230A77CED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7000"/>
            <a:ext cx="4953000" cy="660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A6DFEF-0CE4-7BF8-67B4-C9DEBB2D5611}"/>
              </a:ext>
            </a:extLst>
          </p:cNvPr>
          <p:cNvSpPr txBox="1"/>
          <p:nvPr/>
        </p:nvSpPr>
        <p:spPr>
          <a:xfrm>
            <a:off x="11430000" y="6399494"/>
            <a:ext cx="533400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67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3F43F-A6E1-3392-CCD7-BBF2CB916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33A1-1810-E0E8-B1FC-515424B1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3" y="3956050"/>
            <a:ext cx="3568661" cy="1872388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accent1"/>
                </a:solidFill>
              </a:rPr>
              <a:t>FY’26/Beyond Strategy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A4A53-1A38-CF1A-F3FB-5DC9CCED1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483" y="3858492"/>
            <a:ext cx="8011667" cy="2999507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Connect </a:t>
            </a:r>
            <a:r>
              <a:rPr lang="en-US" dirty="0">
                <a:solidFill>
                  <a:schemeClr val="accent1"/>
                </a:solidFill>
              </a:rPr>
              <a:t>residents to critical opioid-involved resources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Create </a:t>
            </a:r>
            <a:r>
              <a:rPr lang="en-US" dirty="0">
                <a:solidFill>
                  <a:srgbClr val="C00000"/>
                </a:solidFill>
              </a:rPr>
              <a:t>Plymouth toolkit </a:t>
            </a:r>
            <a:r>
              <a:rPr lang="en-US" dirty="0">
                <a:solidFill>
                  <a:schemeClr val="tx1"/>
                </a:solidFill>
              </a:rPr>
              <a:t>requested to share at the </a:t>
            </a:r>
            <a:r>
              <a:rPr lang="en-US" dirty="0">
                <a:solidFill>
                  <a:schemeClr val="accent1"/>
                </a:solidFill>
              </a:rPr>
              <a:t>state level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Align with state goals of regional collaboration and creation of specialized positions to </a:t>
            </a:r>
            <a:r>
              <a:rPr lang="en-US" dirty="0">
                <a:solidFill>
                  <a:schemeClr val="accent1"/>
                </a:solidFill>
              </a:rPr>
              <a:t>maximize impact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Increase opioid disbursement </a:t>
            </a:r>
            <a:r>
              <a:rPr lang="en-US" dirty="0">
                <a:solidFill>
                  <a:schemeClr val="accent1"/>
                </a:solidFill>
              </a:rPr>
              <a:t>in FY’26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Serve as a model for </a:t>
            </a:r>
            <a:r>
              <a:rPr lang="en-US" dirty="0">
                <a:solidFill>
                  <a:srgbClr val="C00000"/>
                </a:solidFill>
              </a:rPr>
              <a:t>municipal collaboration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D7B649A-3BFE-6753-5A0B-77F601A5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6" name="Picture Placeholder 7" descr="Senior woman at the beach">
            <a:extLst>
              <a:ext uri="{FF2B5EF4-FFF2-40B4-BE49-F238E27FC236}">
                <a16:creationId xmlns:a16="http://schemas.microsoft.com/office/drawing/2014/main" id="{7AAF413F-88D6-320F-3F39-A333266C87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521" b="1521"/>
          <a:stretch>
            <a:fillRect/>
          </a:stretch>
        </p:blipFill>
        <p:spPr>
          <a:xfrm>
            <a:off x="447675" y="768350"/>
            <a:ext cx="2579688" cy="2816225"/>
          </a:xfrm>
          <a:ln w="12700">
            <a:solidFill>
              <a:schemeClr val="tx1"/>
            </a:solidFill>
          </a:ln>
        </p:spPr>
      </p:pic>
      <p:pic>
        <p:nvPicPr>
          <p:cNvPr id="12" name="Picture Placeholder 7" descr="A person hugging another person&#10;&#10;Description automatically generated">
            <a:extLst>
              <a:ext uri="{FF2B5EF4-FFF2-40B4-BE49-F238E27FC236}">
                <a16:creationId xmlns:a16="http://schemas.microsoft.com/office/drawing/2014/main" id="{6210DA16-FCE1-27D6-B0F9-E5DB579E06D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5217" b="5217"/>
          <a:stretch>
            <a:fillRect/>
          </a:stretch>
        </p:blipFill>
        <p:spPr>
          <a:xfrm>
            <a:off x="3352800" y="768350"/>
            <a:ext cx="2578100" cy="2816225"/>
          </a:xfrm>
          <a:ln w="12700">
            <a:solidFill>
              <a:schemeClr val="tx1"/>
            </a:solidFill>
          </a:ln>
        </p:spPr>
      </p:pic>
      <p:pic>
        <p:nvPicPr>
          <p:cNvPr id="22" name="Picture Placeholder 14" descr="A picture containing a nurse and child">
            <a:extLst>
              <a:ext uri="{FF2B5EF4-FFF2-40B4-BE49-F238E27FC236}">
                <a16:creationId xmlns:a16="http://schemas.microsoft.com/office/drawing/2014/main" id="{7EB2AAA6-63AA-EDDF-C1E6-7984E2BD7D9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8"/>
          <a:stretch/>
        </p:blipFill>
        <p:spPr>
          <a:xfrm>
            <a:off x="6257925" y="768350"/>
            <a:ext cx="2578100" cy="28162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2E4D20B-325E-DE84-C2BD-4467F6417D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82" descr="People handing out shirts">
            <a:extLst>
              <a:ext uri="{FF2B5EF4-FFF2-40B4-BE49-F238E27FC236}">
                <a16:creationId xmlns:a16="http://schemas.microsoft.com/office/drawing/2014/main" id="{FF44EA67-9DA6-4F9A-5ADC-68D5A406AD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r="19485"/>
          <a:stretch>
            <a:fillRect/>
          </a:stretch>
        </p:blipFill>
        <p:spPr>
          <a:xfrm>
            <a:off x="9162288" y="768096"/>
            <a:ext cx="2578608" cy="281635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93354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1A5B04-2A0C-49EF-AC0E-822E3C090B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0921" y="5410200"/>
            <a:ext cx="4270159" cy="1366923"/>
          </a:xfrm>
        </p:spPr>
        <p:txBody>
          <a:bodyPr>
            <a:normAutofit lnSpcReduction="10000"/>
          </a:bodyPr>
          <a:lstStyle/>
          <a:p>
            <a:r>
              <a:rPr lang="en-US" sz="2200" i="1" dirty="0">
                <a:solidFill>
                  <a:schemeClr val="bg1"/>
                </a:solidFill>
              </a:rPr>
              <a:t>Save the Date!</a:t>
            </a:r>
          </a:p>
          <a:p>
            <a:r>
              <a:rPr lang="en-US" sz="2200" i="1" dirty="0">
                <a:solidFill>
                  <a:schemeClr val="bg1"/>
                </a:solidFill>
              </a:rPr>
              <a:t>2</a:t>
            </a:r>
            <a:r>
              <a:rPr lang="en-US" sz="2200" i="1" baseline="30000" dirty="0">
                <a:solidFill>
                  <a:schemeClr val="bg1"/>
                </a:solidFill>
              </a:rPr>
              <a:t>nd</a:t>
            </a:r>
            <a:r>
              <a:rPr lang="en-US" sz="2200" i="1" dirty="0">
                <a:solidFill>
                  <a:schemeClr val="bg1"/>
                </a:solidFill>
              </a:rPr>
              <a:t> Plymouth ARISE Ceremony</a:t>
            </a:r>
          </a:p>
          <a:p>
            <a:r>
              <a:rPr lang="en-US" sz="2200" i="1" dirty="0">
                <a:solidFill>
                  <a:schemeClr val="bg1"/>
                </a:solidFill>
              </a:rPr>
              <a:t>June 10, 2025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59F649-44A1-CB34-ED83-3EF6C1BFA10A}"/>
              </a:ext>
            </a:extLst>
          </p:cNvPr>
          <p:cNvSpPr txBox="1"/>
          <p:nvPr/>
        </p:nvSpPr>
        <p:spPr>
          <a:xfrm>
            <a:off x="11353800" y="6515513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11</a:t>
            </a:r>
          </a:p>
        </p:txBody>
      </p:sp>
      <p:pic>
        <p:nvPicPr>
          <p:cNvPr id="7" name="Picture Placeholder 6" descr="A group of people posing for a photo in front of a building&#10;&#10;AI-generated content may be incorrect.">
            <a:extLst>
              <a:ext uri="{FF2B5EF4-FFF2-40B4-BE49-F238E27FC236}">
                <a16:creationId xmlns:a16="http://schemas.microsoft.com/office/drawing/2014/main" id="{2B4B45F4-5855-0B85-75A7-7FCC112E20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1" b="10641"/>
          <a:stretch>
            <a:fillRect/>
          </a:stretch>
        </p:blipFill>
        <p:spPr>
          <a:xfrm>
            <a:off x="304800" y="180014"/>
            <a:ext cx="11734800" cy="6310398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565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13960"/>
          </a:xfrm>
        </p:spPr>
        <p:txBody>
          <a:bodyPr>
            <a:normAutofit fontScale="92500" lnSpcReduction="10000"/>
          </a:bodyPr>
          <a:lstStyle/>
          <a:p>
            <a:pPr marL="137160" lvl="0" indent="0" algn="ctr">
              <a:buNone/>
            </a:pPr>
            <a:endParaRPr lang="en-US" dirty="0"/>
          </a:p>
          <a:p>
            <a:pPr marL="137160" lvl="0" indent="0" algn="ctr">
              <a:buNone/>
            </a:pPr>
            <a:endParaRPr lang="en-US" dirty="0"/>
          </a:p>
          <a:p>
            <a:pPr marL="137160" lvl="0" indent="0" algn="ctr">
              <a:buNone/>
            </a:pPr>
            <a:endParaRPr lang="en-US" dirty="0"/>
          </a:p>
          <a:p>
            <a:pPr marL="137160" lv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Mission: </a:t>
            </a:r>
            <a:r>
              <a:rPr lang="en-US" dirty="0"/>
              <a:t>Building bridges to community wellbeing, the mission of the Plymouth Health and Human Services Department (HHS) is to connect people with vital resources within the framework of a healthy, humanistic, sustainable, and resilient community. Our goal is to foster a comprehensive and compassionate social health support system that promotes a culture of belonging and cohesiveness for residents and visitors alike</a:t>
            </a:r>
          </a:p>
          <a:p>
            <a:pPr marL="137160" indent="0" algn="ctr">
              <a:buNone/>
            </a:pPr>
            <a:endParaRPr lang="en-US" dirty="0"/>
          </a:p>
          <a:p>
            <a:pPr marL="13716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Divisions:</a:t>
            </a:r>
            <a:r>
              <a:rPr lang="en-US" dirty="0"/>
              <a:t> Center for Active Living, Library, Public Health, Recreation, and Veterans Services</a:t>
            </a:r>
          </a:p>
          <a:p>
            <a:pPr marL="137160" lvl="0" indent="0" algn="ctr">
              <a:buNone/>
            </a:pPr>
            <a:endParaRPr lang="en-US" dirty="0"/>
          </a:p>
          <a:p>
            <a:pPr marL="137160" lvl="0" indent="0" algn="ctr">
              <a:buNone/>
            </a:pPr>
            <a:endParaRPr lang="en-US" dirty="0"/>
          </a:p>
          <a:p>
            <a:pPr marL="137160" lvl="0" indent="0">
              <a:buNone/>
            </a:pP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514003"/>
            <a:ext cx="10972800" cy="1143000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Plymouth HHS Mission &amp; Overview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3B14CC-5977-1A1E-2F3D-54F1EEDEE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9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7C633E6-05B3-976B-45B5-ABDF728D0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400" y="1447800"/>
            <a:ext cx="4419599" cy="1752600"/>
          </a:xfrm>
        </p:spPr>
        <p:txBody>
          <a:bodyPr/>
          <a:lstStyle/>
          <a:p>
            <a:pPr algn="ctr"/>
            <a:r>
              <a:rPr lang="en-US" dirty="0"/>
              <a:t>HHS Commissioner’s Spotlight</a:t>
            </a:r>
          </a:p>
        </p:txBody>
      </p:sp>
      <p:pic>
        <p:nvPicPr>
          <p:cNvPr id="4" name="Picture 3" descr="Logo&#10;&#10;AI-generated content may be incorrect.">
            <a:extLst>
              <a:ext uri="{FF2B5EF4-FFF2-40B4-BE49-F238E27FC236}">
                <a16:creationId xmlns:a16="http://schemas.microsoft.com/office/drawing/2014/main" id="{AE203AAB-156A-59C9-A311-9B1973C58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38" y="1116956"/>
            <a:ext cx="4114799" cy="41668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59FE9DE-2DC3-5885-D576-8570C1526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5080" y="3428999"/>
            <a:ext cx="3932237" cy="2514600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sz="2800" i="1" dirty="0"/>
              <a:t>Plymouth ARISE </a:t>
            </a:r>
          </a:p>
          <a:p>
            <a:pPr algn="ctr"/>
            <a:r>
              <a:rPr lang="en-US" sz="2800" i="1" dirty="0"/>
              <a:t>FY’26 Strategy</a:t>
            </a:r>
          </a:p>
        </p:txBody>
      </p:sp>
    </p:spTree>
    <p:extLst>
      <p:ext uri="{BB962C8B-B14F-4D97-AF65-F5344CB8AC3E}">
        <p14:creationId xmlns:p14="http://schemas.microsoft.com/office/powerpoint/2010/main" val="402094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785360"/>
          </a:xfrm>
        </p:spPr>
        <p:txBody>
          <a:bodyPr>
            <a:normAutofit/>
          </a:bodyPr>
          <a:lstStyle/>
          <a:p>
            <a:pPr marL="137160" lvl="0" indent="0" algn="ctr">
              <a:buNone/>
            </a:pPr>
            <a:endParaRPr lang="en-US" dirty="0"/>
          </a:p>
          <a:p>
            <a:pPr marL="137160" lvl="0" indent="0" algn="ctr">
              <a:buNone/>
            </a:pPr>
            <a:endParaRPr lang="en-US" dirty="0"/>
          </a:p>
          <a:p>
            <a:pPr marL="137160" lv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Plymouth Addiction Response and Improvement Strategies Effort (ARISE) </a:t>
            </a:r>
            <a:r>
              <a:rPr lang="en-US" dirty="0"/>
              <a:t>is the Town’s coordinated response to the local opioid epidemic that aims to increase community engagement and reduce stigma around opioids/other substance use, while strengthening community capacity and enhancing resources for residents</a:t>
            </a:r>
          </a:p>
          <a:p>
            <a:pPr marL="137160" lvl="0" indent="0" algn="ctr">
              <a:buNone/>
            </a:pPr>
            <a:endParaRPr lang="en-US" dirty="0"/>
          </a:p>
          <a:p>
            <a:pPr marL="137160" lv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Funding provided through MA municipal abatement funds and federal litigation settlements</a:t>
            </a:r>
            <a:endParaRPr lang="en-US" dirty="0"/>
          </a:p>
          <a:p>
            <a:pPr marL="137160" lvl="0" indent="0" algn="ctr">
              <a:buNone/>
            </a:pPr>
            <a:endParaRPr lang="en-US" sz="4800" dirty="0">
              <a:solidFill>
                <a:srgbClr val="FF0000"/>
              </a:solidFill>
            </a:endParaRPr>
          </a:p>
          <a:p>
            <a:pPr marL="137160" lvl="0" indent="0">
              <a:buNone/>
            </a:pP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Plymouth ARISE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74F76E-E9D0-1393-F3FA-4C744C43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0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592F8-8CA0-4216-808E-BCF1E34D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3" y="3956050"/>
            <a:ext cx="3568661" cy="1872388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accent1"/>
                </a:solidFill>
              </a:rPr>
              <a:t>FY’25 Grantees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065D3-BB45-4A0E-A1BC-1FAA24968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483" y="3858492"/>
            <a:ext cx="8011667" cy="299950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Bay State Community Services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Brockton Area Multi-Services, Inc. (BAMSI)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High Point Treatment Center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Plymouth Public Schools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To The Moon And Back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063B0D3-5484-4E9A-B4AE-2957B71E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31" name="Picture Placeholder 30" descr="Graphical user interface&#10;&#10;AI-generated content may be incorrect.">
            <a:extLst>
              <a:ext uri="{FF2B5EF4-FFF2-40B4-BE49-F238E27FC236}">
                <a16:creationId xmlns:a16="http://schemas.microsoft.com/office/drawing/2014/main" id="{FFCDE696-87B3-CB98-5D13-0EA862D9444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" b="8999"/>
          <a:stretch>
            <a:fillRect/>
          </a:stretch>
        </p:blipFill>
        <p:spPr>
          <a:xfrm>
            <a:off x="3332163" y="768350"/>
            <a:ext cx="2578100" cy="2816225"/>
          </a:xfrm>
          <a:ln w="12700">
            <a:solidFill>
              <a:schemeClr val="tx1"/>
            </a:solidFill>
          </a:ln>
        </p:spPr>
      </p:pic>
      <p:pic>
        <p:nvPicPr>
          <p:cNvPr id="27" name="Picture Placeholder 26" descr="Text&#10;&#10;AI-generated content may be incorrect.">
            <a:extLst>
              <a:ext uri="{FF2B5EF4-FFF2-40B4-BE49-F238E27FC236}">
                <a16:creationId xmlns:a16="http://schemas.microsoft.com/office/drawing/2014/main" id="{C1CE58A7-5C8D-EDC2-0AC9-21B0CA0C58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8" b="9368"/>
          <a:stretch>
            <a:fillRect/>
          </a:stretch>
        </p:blipFill>
        <p:spPr>
          <a:xfrm>
            <a:off x="406492" y="768096"/>
            <a:ext cx="2578608" cy="2816352"/>
          </a:xfrm>
          <a:ln w="12700">
            <a:solidFill>
              <a:schemeClr val="tx1"/>
            </a:solidFill>
          </a:ln>
        </p:spPr>
      </p:pic>
      <p:pic>
        <p:nvPicPr>
          <p:cNvPr id="29" name="Picture Placeholder 28" descr="Text&#10;&#10;AI-generated content may be incorrect.">
            <a:extLst>
              <a:ext uri="{FF2B5EF4-FFF2-40B4-BE49-F238E27FC236}">
                <a16:creationId xmlns:a16="http://schemas.microsoft.com/office/drawing/2014/main" id="{7B88FC66-CE2F-E875-33EE-915ADCCEA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b="7807"/>
          <a:stretch>
            <a:fillRect/>
          </a:stretch>
        </p:blipFill>
        <p:spPr>
          <a:ln w="12700">
            <a:solidFill>
              <a:schemeClr val="tx1"/>
            </a:solidFill>
          </a:ln>
        </p:spPr>
      </p:pic>
      <p:pic>
        <p:nvPicPr>
          <p:cNvPr id="25" name="Picture Placeholder 24" descr="Graphical user interface, text, application, chat or text message&#10;&#10;AI-generated content may be incorrect.">
            <a:extLst>
              <a:ext uri="{FF2B5EF4-FFF2-40B4-BE49-F238E27FC236}">
                <a16:creationId xmlns:a16="http://schemas.microsoft.com/office/drawing/2014/main" id="{3A1D6359-E891-9053-215E-2EB3FF0C2B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" b="4453"/>
          <a:stretch>
            <a:fillRect/>
          </a:stretch>
        </p:blipFill>
        <p:spPr>
          <a:xfrm>
            <a:off x="9183070" y="768096"/>
            <a:ext cx="2578608" cy="2816352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9928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A2D1624-5A99-C704-55CE-29E06453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Plymouth ARISE Leadership By The Numbers…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E982D5-EC1D-957D-0C3C-CEDDEA4B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572001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$295,171.43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Total municipal abatement funds expended to date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100’s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of Plymouth children, adults, and families served by FY’25 ARISE Grantees</a:t>
            </a:r>
          </a:p>
          <a:p>
            <a:r>
              <a:rPr lang="en-US" sz="3900" b="1" dirty="0">
                <a:solidFill>
                  <a:schemeClr val="accent1"/>
                </a:solidFill>
              </a:rPr>
              <a:t>50+</a:t>
            </a:r>
            <a:r>
              <a:rPr lang="en-US" sz="2600" b="1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Grantee emergency/recovery scholarships issued to Plymouth youth/adults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16</a:t>
            </a:r>
            <a:r>
              <a:rPr lang="en-US" b="1" dirty="0"/>
              <a:t> </a:t>
            </a:r>
            <a:r>
              <a:rPr lang="en-US" dirty="0">
                <a:solidFill>
                  <a:schemeClr val="tx1"/>
                </a:solidFill>
              </a:rPr>
              <a:t>HHS site visits/meetings with local opioid resources and partners</a:t>
            </a:r>
          </a:p>
          <a:p>
            <a:r>
              <a:rPr lang="en-US" sz="3900" dirty="0">
                <a:solidFill>
                  <a:schemeClr val="accent1"/>
                </a:solidFill>
              </a:rPr>
              <a:t>12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NaloxBoxes</a:t>
            </a:r>
            <a:r>
              <a:rPr lang="en-US" dirty="0">
                <a:solidFill>
                  <a:schemeClr val="tx1"/>
                </a:solidFill>
              </a:rPr>
              <a:t> placed in key areas around Plymouth by Grantees</a:t>
            </a:r>
            <a:endParaRPr lang="en-US" sz="3900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accent1"/>
                </a:solidFill>
              </a:rPr>
              <a:t>7 out of 7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MA state opioid abatement target strategies met by Grantees 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6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HHS consultations completed as requested by other MA municipalities 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3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HHS community forums held on local impact of opioids/abatement funding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CF3F9-408A-B5DD-223E-42286247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6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B4476-9F71-88DB-F548-618455DA9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452B-D69E-F6C9-35DD-656AC0F5E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Plymouth ARISE Stories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6B381-4AD2-4206-6CFA-F834FCA49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679237"/>
            <a:ext cx="4800600" cy="609601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Our “Why” in Plymouth…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A7F22-8DE2-A78E-939B-81FEA8EB2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0" y="2288838"/>
            <a:ext cx="4800600" cy="4432637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i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tx1"/>
                </a:solidFill>
              </a:rPr>
              <a:t>“I want to be a better man, son and father to my child…”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chemeClr val="tx1"/>
                </a:solidFill>
              </a:rPr>
              <a:t>                       </a:t>
            </a:r>
            <a:r>
              <a:rPr lang="en-US" sz="2200" dirty="0">
                <a:solidFill>
                  <a:schemeClr val="accent1"/>
                </a:solidFill>
              </a:rPr>
              <a:t>– WRAPP participant</a:t>
            </a:r>
          </a:p>
          <a:p>
            <a:r>
              <a:rPr lang="en-US" i="1" dirty="0">
                <a:solidFill>
                  <a:schemeClr val="tx1"/>
                </a:solidFill>
              </a:rPr>
              <a:t>“These children are at risk of stigma due to their birth history and high rate of behavioral health diagnosis. Our research shows that they are underserved compared to their peers…”</a:t>
            </a:r>
          </a:p>
          <a:p>
            <a:pPr marL="0" indent="0" algn="r">
              <a:buNone/>
            </a:pPr>
            <a:r>
              <a:rPr lang="en-US" sz="2200" dirty="0">
                <a:solidFill>
                  <a:schemeClr val="accent1"/>
                </a:solidFill>
              </a:rPr>
              <a:t>– Caring for Children with POE Project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E6CE48-845B-16FF-F2C4-D10BA3C928F7}"/>
              </a:ext>
            </a:extLst>
          </p:cNvPr>
          <p:cNvSpPr txBox="1"/>
          <p:nvPr/>
        </p:nvSpPr>
        <p:spPr>
          <a:xfrm>
            <a:off x="6380587" y="6123833"/>
            <a:ext cx="4912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(</a:t>
            </a:r>
            <a:r>
              <a:rPr lang="en-US" sz="1200" dirty="0">
                <a:solidFill>
                  <a:prstClr val="black"/>
                </a:solidFill>
                <a:latin typeface="Franklin Gothic Medium"/>
              </a:rPr>
              <a:t>Plymouth HHS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, 202</a:t>
            </a:r>
            <a:r>
              <a:rPr lang="en-US" sz="1200" dirty="0">
                <a:solidFill>
                  <a:prstClr val="black"/>
                </a:solidFill>
                <a:latin typeface="Franklin Gothic Medium"/>
              </a:rPr>
              <a:t>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B6AB5-6E51-219B-24DB-DE70B8F4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11" name="Picture 10" descr="Young child in gray knit cardigan leaning against father's chest">
            <a:extLst>
              <a:ext uri="{FF2B5EF4-FFF2-40B4-BE49-F238E27FC236}">
                <a16:creationId xmlns:a16="http://schemas.microsoft.com/office/drawing/2014/main" id="{06C6F702-C898-CAC9-4D83-C039917312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57" y="2288838"/>
            <a:ext cx="4682043" cy="31213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90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11714-4D6A-7C1A-184D-7002BE87F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107D6-DB01-75AC-7410-E796F4412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Plymouth ARISE At–A–Glance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79ACF-6DEC-1EAF-2168-AC4372C93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687156"/>
            <a:ext cx="4800600" cy="762000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Recent Updates FY’25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87D41-169A-AEFE-5477-FE0528931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0" y="2470941"/>
            <a:ext cx="4800600" cy="4130676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FY’25 ARISE Grantees </a:t>
            </a:r>
            <a:r>
              <a:rPr lang="en-US" dirty="0">
                <a:solidFill>
                  <a:schemeClr val="accent1"/>
                </a:solidFill>
              </a:rPr>
              <a:t>provided 3 quarters of pilot project data</a:t>
            </a:r>
          </a:p>
          <a:p>
            <a:r>
              <a:rPr lang="en-US" dirty="0">
                <a:solidFill>
                  <a:schemeClr val="tx1"/>
                </a:solidFill>
              </a:rPr>
              <a:t>Data shows Grantees serving range of residents including </a:t>
            </a:r>
            <a:r>
              <a:rPr lang="en-US" dirty="0">
                <a:solidFill>
                  <a:schemeClr val="accent1"/>
                </a:solidFill>
              </a:rPr>
              <a:t>at-risk kids, parents/caregivers, grandparents, and veterans</a:t>
            </a:r>
          </a:p>
          <a:p>
            <a:r>
              <a:rPr lang="en-US" dirty="0">
                <a:solidFill>
                  <a:schemeClr val="tx1"/>
                </a:solidFill>
              </a:rPr>
              <a:t>Data demonstrates Grantees on track to </a:t>
            </a:r>
            <a:r>
              <a:rPr lang="en-US" dirty="0">
                <a:solidFill>
                  <a:schemeClr val="accent1"/>
                </a:solidFill>
              </a:rPr>
              <a:t>meet project goals and key innovations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BA435-2AA3-1E4F-527E-8D6DE5F78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687156"/>
            <a:ext cx="4800600" cy="762000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FY’26 Timeline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F72CF-2C92-F715-BA25-5C01AAF9A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470941"/>
            <a:ext cx="4800600" cy="4130676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 </a:t>
            </a:r>
            <a:r>
              <a:rPr lang="en-US" sz="2200" dirty="0">
                <a:solidFill>
                  <a:schemeClr val="tx1"/>
                </a:solidFill>
              </a:rPr>
              <a:t>Community </a:t>
            </a:r>
            <a:r>
              <a:rPr lang="en-US" dirty="0">
                <a:solidFill>
                  <a:schemeClr val="tx1"/>
                </a:solidFill>
              </a:rPr>
              <a:t>forum on </a:t>
            </a:r>
            <a:r>
              <a:rPr lang="en-US" dirty="0">
                <a:solidFill>
                  <a:schemeClr val="accent1"/>
                </a:solidFill>
              </a:rPr>
              <a:t>4.01.2025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RFP issued to public </a:t>
            </a:r>
            <a:r>
              <a:rPr lang="en-US" dirty="0">
                <a:solidFill>
                  <a:schemeClr val="accent1"/>
                </a:solidFill>
              </a:rPr>
              <a:t>4.01.2025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RFP applications due </a:t>
            </a:r>
            <a:r>
              <a:rPr lang="en-US" dirty="0">
                <a:solidFill>
                  <a:schemeClr val="accent1"/>
                </a:solidFill>
              </a:rPr>
              <a:t>5.01.2025</a:t>
            </a:r>
            <a:endParaRPr lang="en-US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ARISE Review Committee evaluates applications/</a:t>
            </a:r>
            <a:r>
              <a:rPr lang="en-US" dirty="0">
                <a:solidFill>
                  <a:schemeClr val="accent1"/>
                </a:solidFill>
              </a:rPr>
              <a:t>selects grantees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FY’26 grantees notified in </a:t>
            </a:r>
            <a:r>
              <a:rPr lang="en-US" dirty="0">
                <a:solidFill>
                  <a:schemeClr val="accent1"/>
                </a:solidFill>
              </a:rPr>
              <a:t>June 2025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Funds disbursed in </a:t>
            </a:r>
            <a:r>
              <a:rPr lang="en-US" dirty="0">
                <a:solidFill>
                  <a:schemeClr val="accent1"/>
                </a:solidFill>
              </a:rPr>
              <a:t>early FY’26 </a:t>
            </a:r>
            <a:r>
              <a:rPr lang="en-US" dirty="0">
                <a:solidFill>
                  <a:schemeClr val="tx1"/>
                </a:solidFill>
              </a:rPr>
              <a:t>(upon receipt of contracts)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C461B-ECE7-5343-065F-631953B6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383687"/>
            <a:ext cx="838200" cy="23971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70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0A26-B766-13FF-5FDB-534AC544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Where We’ve Been &amp; Where We’re Going…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A3C50-D927-74A5-CF80-05A0979D9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5257800" cy="4575175"/>
          </a:xfr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Mass Municipal Association’s The Beacon (Jan 2025)</a:t>
            </a:r>
          </a:p>
          <a:p>
            <a:r>
              <a:rPr lang="en-US" dirty="0">
                <a:solidFill>
                  <a:schemeClr val="tx1"/>
                </a:solidFill>
              </a:rPr>
              <a:t>WBUR News (Dec 2024)</a:t>
            </a:r>
          </a:p>
          <a:p>
            <a:r>
              <a:rPr lang="en-US" dirty="0">
                <a:solidFill>
                  <a:schemeClr val="tx1"/>
                </a:solidFill>
              </a:rPr>
              <a:t>Visit by Sen. Warren (Oct 2024)</a:t>
            </a:r>
          </a:p>
          <a:p>
            <a:r>
              <a:rPr lang="en-US" dirty="0">
                <a:solidFill>
                  <a:schemeClr val="tx1"/>
                </a:solidFill>
              </a:rPr>
              <a:t>Mass Nonprofit News (Aug 2024)</a:t>
            </a:r>
          </a:p>
          <a:p>
            <a:r>
              <a:rPr lang="en-US" dirty="0">
                <a:solidFill>
                  <a:schemeClr val="tx1"/>
                </a:solidFill>
              </a:rPr>
              <a:t>WCVB Channel 5 News (June 2024)</a:t>
            </a:r>
          </a:p>
          <a:p>
            <a:r>
              <a:rPr lang="en-US" dirty="0">
                <a:solidFill>
                  <a:schemeClr val="tx1"/>
                </a:solidFill>
              </a:rPr>
              <a:t>Plymouth Independent (Jan 2024)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▪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82D2F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MA Municipal Opioid Abatement Conference Panel (May 2025)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1705D-7BEA-7490-9405-62F10DEB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Content Placeholder 8" descr="A sign on a table&#10;&#10;AI-generated content may be incorrect.">
            <a:extLst>
              <a:ext uri="{FF2B5EF4-FFF2-40B4-BE49-F238E27FC236}">
                <a16:creationId xmlns:a16="http://schemas.microsoft.com/office/drawing/2014/main" id="{E2A44E3E-281F-9CA2-5EED-DEC34FF682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423830"/>
            <a:ext cx="4800600" cy="3378761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71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Medical design templat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cal design template" id="{BE883315-6697-4975-AEB2-5905098383C4}" vid="{D3CC9EF4-996F-4232-B765-B82F773B7949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5240</TotalTime>
  <Words>636</Words>
  <Application>Microsoft Office PowerPoint</Application>
  <PresentationFormat>Widescreen</PresentationFormat>
  <Paragraphs>97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Franklin Gothic Medium</vt:lpstr>
      <vt:lpstr>Wingdings</vt:lpstr>
      <vt:lpstr>Wingdings 2</vt:lpstr>
      <vt:lpstr>Wingdings 3</vt:lpstr>
      <vt:lpstr>Medical Design 16x9</vt:lpstr>
      <vt:lpstr>Medical design template</vt:lpstr>
      <vt:lpstr> Update to Town of Plymouth  Select Board  Tuesday, April 1, 2025   Plymouth HHS  “The Bridge to Resources in Our Hometown”  </vt:lpstr>
      <vt:lpstr>Plymouth HHS Mission &amp; Overview</vt:lpstr>
      <vt:lpstr>HHS Commissioner’s Spotlight</vt:lpstr>
      <vt:lpstr>Plymouth ARISE</vt:lpstr>
      <vt:lpstr>FY’25 Grantees </vt:lpstr>
      <vt:lpstr>Plymouth ARISE Leadership By The Numbers…</vt:lpstr>
      <vt:lpstr>Plymouth ARISE Stories</vt:lpstr>
      <vt:lpstr>Plymouth ARISE At–A–Glance</vt:lpstr>
      <vt:lpstr>Where We’ve Been &amp; Where We’re Going…</vt:lpstr>
      <vt:lpstr>FY’26/Beyond Strategy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 Plymouth HHS:  The Bridge to Health in Our Hometown</dc:title>
  <dc:creator>Emily Wilson</dc:creator>
  <cp:lastModifiedBy>Emily Wilson</cp:lastModifiedBy>
  <cp:revision>74</cp:revision>
  <cp:lastPrinted>2025-03-21T16:32:41Z</cp:lastPrinted>
  <dcterms:created xsi:type="dcterms:W3CDTF">2023-12-03T14:46:19Z</dcterms:created>
  <dcterms:modified xsi:type="dcterms:W3CDTF">2025-04-01T13:49:57Z</dcterms:modified>
</cp:coreProperties>
</file>